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20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092">
          <p15:clr>
            <a:srgbClr val="A4A3A4"/>
          </p15:clr>
        </p15:guide>
        <p15:guide id="2" pos="189">
          <p15:clr>
            <a:srgbClr val="A4A3A4"/>
          </p15:clr>
        </p15:guide>
        <p15:guide id="3" pos="2434">
          <p15:clr>
            <a:srgbClr val="A4A3A4"/>
          </p15:clr>
        </p15:guide>
        <p15:guide id="4" pos="2819">
          <p15:clr>
            <a:srgbClr val="A4A3A4"/>
          </p15:clr>
        </p15:guide>
        <p15:guide id="5" pos="4861">
          <p15:clr>
            <a:srgbClr val="A4A3A4"/>
          </p15:clr>
        </p15:guide>
        <p15:guide id="6" pos="5201">
          <p15:clr>
            <a:srgbClr val="A4A3A4"/>
          </p15:clr>
        </p15:guide>
        <p15:guide id="7" pos="7491">
          <p15:clr>
            <a:srgbClr val="A4A3A4"/>
          </p15:clr>
        </p15:guide>
      </p15:sldGuideLst>
    </p:ext>
    <p:ext uri="GoogleSlidesCustomDataVersion2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22" roundtripDataSignature="AMtx7mgh4RNosv2N1VXRKhwOa0Eq62IaB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B758D0-B7A6-8B48-A642-52E28828DA86}" v="20" dt="2026-03-31T07:58:31.777"/>
  </p1510:revLst>
</p1510:revInfo>
</file>

<file path=ppt/tableStyles.xml><?xml version="1.0" encoding="utf-8"?>
<a:tblStyleLst xmlns:a="http://schemas.openxmlformats.org/drawingml/2006/main" def="{FADC817E-0B4B-468B-BC34-5407768FE7D5}">
  <a:tblStyle styleId="{FADC817E-0B4B-468B-BC34-5407768FE7D5}" styleName="Table_0">
    <a:wholeTbl>
      <a:tcTxStyle b="off" i="off">
        <a:font>
          <a:latin typeface="Aptos"/>
          <a:ea typeface="Aptos"/>
          <a:cs typeface="Aptos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7EB"/>
          </a:solidFill>
        </a:fill>
      </a:tcStyle>
    </a:wholeTbl>
    <a:band1H>
      <a:tcTxStyle/>
      <a:tcStyle>
        <a:tcBdr/>
        <a:fill>
          <a:solidFill>
            <a:srgbClr val="CBCDD6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BCDD6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ptos"/>
          <a:ea typeface="Aptos"/>
          <a:cs typeface="Aptos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ptos"/>
          <a:ea typeface="Aptos"/>
          <a:cs typeface="Aptos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ptos"/>
          <a:ea typeface="Aptos"/>
          <a:cs typeface="Aptos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ptos"/>
          <a:ea typeface="Aptos"/>
          <a:cs typeface="Aptos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180" y="72"/>
      </p:cViewPr>
      <p:guideLst>
        <p:guide orient="horz" pos="2092"/>
        <p:guide pos="189"/>
        <p:guide pos="2434"/>
        <p:guide pos="2819"/>
        <p:guide pos="4861"/>
        <p:guide pos="5201"/>
        <p:guide pos="749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customschemas.google.com/relationships/presentationmetadata" Target="metadata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  <p:extLst>
    <p:ext uri="{620B2872-D7B9-4A21-9093-7833F8D536E1}">
      <p15:sldGuideLst xmlns:p15="http://schemas.microsoft.com/office/powerpoint/2012/main">
        <p15:guide id="1" orient="horz" pos="2880">
          <p15:clr>
            <a:srgbClr val="F26B43"/>
          </p15:clr>
        </p15:guide>
        <p15:guide id="2" pos="2160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7" name="Google Shape;4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 Medium" pitchFamily="2" charset="77"/>
            </a:endParaRPr>
          </a:p>
        </p:txBody>
      </p:sp>
      <p:sp>
        <p:nvSpPr>
          <p:cNvPr id="48" name="Google Shape;48;p2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26/03/2025</a:t>
            </a:r>
            <a:endParaRPr/>
          </a:p>
        </p:txBody>
      </p:sp>
      <p:sp>
        <p:nvSpPr>
          <p:cNvPr id="50" name="Google Shape;50;p2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16" name="Google Shape;21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1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26/03/2025</a:t>
            </a:r>
            <a:endParaRPr/>
          </a:p>
        </p:txBody>
      </p:sp>
      <p:sp>
        <p:nvSpPr>
          <p:cNvPr id="219" name="Google Shape;219;p1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40" name="Google Shape;24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 Medium" pitchFamily="2" charset="77"/>
            </a:endParaRPr>
          </a:p>
        </p:txBody>
      </p:sp>
      <p:sp>
        <p:nvSpPr>
          <p:cNvPr id="241" name="Google Shape;241;p12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2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26/03/2025</a:t>
            </a:r>
            <a:endParaRPr/>
          </a:p>
        </p:txBody>
      </p:sp>
      <p:sp>
        <p:nvSpPr>
          <p:cNvPr id="243" name="Google Shape;243;p12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50" name="Google Shape;25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 Medium" pitchFamily="2" charset="77"/>
            </a:endParaRPr>
          </a:p>
        </p:txBody>
      </p:sp>
      <p:sp>
        <p:nvSpPr>
          <p:cNvPr id="251" name="Google Shape;251;p13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3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26/03/2025</a:t>
            </a:r>
            <a:endParaRPr/>
          </a:p>
        </p:txBody>
      </p:sp>
      <p:sp>
        <p:nvSpPr>
          <p:cNvPr id="253" name="Google Shape;253;p13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 Medium" pitchFamily="2" charset="77"/>
            </a:endParaRPr>
          </a:p>
        </p:txBody>
      </p:sp>
      <p:sp>
        <p:nvSpPr>
          <p:cNvPr id="61" name="Google Shape;6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 Medium" pitchFamily="2" charset="77"/>
            </a:endParaRPr>
          </a:p>
        </p:txBody>
      </p:sp>
      <p:sp>
        <p:nvSpPr>
          <p:cNvPr id="67" name="Google Shape;6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97" name="Google Shape;9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98;p5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5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26/03/2025</a:t>
            </a:r>
            <a:endParaRPr/>
          </a:p>
        </p:txBody>
      </p:sp>
      <p:sp>
        <p:nvSpPr>
          <p:cNvPr id="100" name="Google Shape;100;p5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16" name="Google Shape;11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7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26/03/2025</a:t>
            </a:r>
            <a:endParaRPr/>
          </a:p>
        </p:txBody>
      </p:sp>
      <p:sp>
        <p:nvSpPr>
          <p:cNvPr id="119" name="Google Shape;119;p7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 Medium" pitchFamily="2" charset="77"/>
            </a:endParaRPr>
          </a:p>
        </p:txBody>
      </p:sp>
      <p:sp>
        <p:nvSpPr>
          <p:cNvPr id="194" name="Google Shape;19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apositiva titolo">
  <p:cSld name="2_Diapositiva titol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>
            <a:spLocks noGrp="1"/>
          </p:cNvSpPr>
          <p:nvPr>
            <p:ph type="sldNum" idx="12"/>
          </p:nvPr>
        </p:nvSpPr>
        <p:spPr>
          <a:xfrm>
            <a:off x="915323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Work Sans Medium" pitchFamily="2" charset="77"/>
                <a:ea typeface="Work Sans Medium" pitchFamily="2" charset="77"/>
                <a:cs typeface="Work Sans Medium" pitchFamily="2" charset="77"/>
                <a:sym typeface="Lucida Sans"/>
              </a:defRPr>
            </a:lvl1pPr>
            <a:lvl2pPr marL="0" lvl="1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0" lvl="2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0" lvl="3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0" lvl="4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0" lvl="5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marL="0" lvl="6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marL="0" lvl="7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marL="0" lvl="8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titolo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9"/>
          <p:cNvSpPr txBox="1">
            <a:spLocks noGrp="1"/>
          </p:cNvSpPr>
          <p:nvPr>
            <p:ph type="ctrTitle"/>
          </p:nvPr>
        </p:nvSpPr>
        <p:spPr>
          <a:xfrm>
            <a:off x="285360" y="549104"/>
            <a:ext cx="11611076" cy="67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Lucida Sans"/>
              <a:buNone/>
              <a:defRPr sz="3200" b="0" i="0">
                <a:latin typeface="Work Sans Medium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subTitle" idx="1"/>
          </p:nvPr>
        </p:nvSpPr>
        <p:spPr>
          <a:xfrm>
            <a:off x="285360" y="1499382"/>
            <a:ext cx="11611076" cy="502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0" i="0">
                <a:solidFill>
                  <a:schemeClr val="dk2"/>
                </a:solidFill>
                <a:latin typeface="Work Sans Medium" pitchFamily="2" charset="77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20" name="Google Shape;20;p19"/>
          <p:cNvCxnSpPr/>
          <p:nvPr/>
        </p:nvCxnSpPr>
        <p:spPr>
          <a:xfrm>
            <a:off x="285360" y="6308895"/>
            <a:ext cx="11611076" cy="0"/>
          </a:xfrm>
          <a:prstGeom prst="straightConnector1">
            <a:avLst/>
          </a:prstGeom>
          <a:noFill/>
          <a:ln w="127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" name="Google Shape;21;p19"/>
          <p:cNvSpPr txBox="1">
            <a:spLocks noGrp="1"/>
          </p:cNvSpPr>
          <p:nvPr>
            <p:ph type="sldNum" idx="12"/>
          </p:nvPr>
        </p:nvSpPr>
        <p:spPr>
          <a:xfrm>
            <a:off x="915323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>
                <a:solidFill>
                  <a:schemeClr val="dk1"/>
                </a:solidFill>
                <a:latin typeface="Work Sans Medium" pitchFamily="2" charset="77"/>
                <a:ea typeface="Work Sans Medium" pitchFamily="2" charset="77"/>
                <a:cs typeface="Work Sans Medium" pitchFamily="2" charset="77"/>
                <a:sym typeface="Lucida Sans"/>
              </a:defRPr>
            </a:lvl1pPr>
            <a:lvl2pPr marL="0" lvl="1" indent="0" algn="r">
              <a:spcBef>
                <a:spcPts val="0"/>
              </a:spcBef>
              <a:buNone/>
              <a:defRPr sz="1200" b="1" i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0" lvl="2" indent="0" algn="r">
              <a:spcBef>
                <a:spcPts val="0"/>
              </a:spcBef>
              <a:buNone/>
              <a:defRPr sz="1200" b="1" i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0" lvl="3" indent="0" algn="r">
              <a:spcBef>
                <a:spcPts val="0"/>
              </a:spcBef>
              <a:buNone/>
              <a:defRPr sz="1200" b="1" i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0" lvl="4" indent="0" algn="r">
              <a:spcBef>
                <a:spcPts val="0"/>
              </a:spcBef>
              <a:buNone/>
              <a:defRPr sz="1200" b="1" i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0" lvl="5" indent="0" algn="r">
              <a:spcBef>
                <a:spcPts val="0"/>
              </a:spcBef>
              <a:buNone/>
              <a:defRPr sz="1200" b="1" i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marL="0" lvl="6" indent="0" algn="r">
              <a:spcBef>
                <a:spcPts val="0"/>
              </a:spcBef>
              <a:buNone/>
              <a:defRPr sz="1200" b="1" i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marL="0" lvl="7" indent="0" algn="r">
              <a:spcBef>
                <a:spcPts val="0"/>
              </a:spcBef>
              <a:buNone/>
              <a:defRPr sz="1200" b="1" i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marL="0" lvl="8" indent="0" algn="r">
              <a:spcBef>
                <a:spcPts val="0"/>
              </a:spcBef>
              <a:buNone/>
              <a:defRPr sz="1200" b="1" i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9C2792E3-095D-95DE-16E0-1BCE6A41E75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61917" y="6449948"/>
            <a:ext cx="1346200" cy="1270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>
  <p:cSld name="Intestazione sezione">
    <p:bg>
      <p:bgPr>
        <a:solidFill>
          <a:schemeClr val="dk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0"/>
          <p:cNvSpPr txBox="1">
            <a:spLocks noGrp="1"/>
          </p:cNvSpPr>
          <p:nvPr>
            <p:ph type="ctrTitle"/>
          </p:nvPr>
        </p:nvSpPr>
        <p:spPr>
          <a:xfrm>
            <a:off x="3393440" y="1483281"/>
            <a:ext cx="5130800" cy="174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Lucida Sans"/>
              <a:buNone/>
              <a:defRPr sz="5200" b="0" i="0">
                <a:solidFill>
                  <a:schemeClr val="lt1"/>
                </a:solidFill>
                <a:latin typeface="Work Sans Medium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subTitle" idx="1"/>
          </p:nvPr>
        </p:nvSpPr>
        <p:spPr>
          <a:xfrm>
            <a:off x="3846357" y="3598532"/>
            <a:ext cx="4224966" cy="1159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 i="0">
                <a:solidFill>
                  <a:schemeClr val="lt1"/>
                </a:solidFill>
                <a:latin typeface="Work Sans Medium" pitchFamily="2" charset="77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9" name="Google Shape;29;p20"/>
          <p:cNvPicPr preferRelativeResize="0"/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5507929" y="4553058"/>
            <a:ext cx="901822" cy="16433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744AB5-B11E-276E-BF7C-42E59C766762}"/>
              </a:ext>
            </a:extLst>
          </p:cNvPr>
          <p:cNvSpPr txBox="1"/>
          <p:nvPr userDrawn="1"/>
        </p:nvSpPr>
        <p:spPr>
          <a:xfrm>
            <a:off x="422031" y="803265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C6AB8CB0-8F13-0E3C-78C0-47679D1E0B7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492974" y="169532"/>
            <a:ext cx="6985948" cy="6858000"/>
          </a:xfrm>
          <a:prstGeom prst="rect">
            <a:avLst/>
          </a:prstGeom>
        </p:spPr>
      </p:pic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7F9B3F6A-6A7F-C44F-1FC3-67F36F7986B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35117" y="520504"/>
            <a:ext cx="2569454" cy="75121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>
  <p:cSld name="Diapositiva titolo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1"/>
          <p:cNvSpPr txBox="1">
            <a:spLocks noGrp="1"/>
          </p:cNvSpPr>
          <p:nvPr>
            <p:ph type="ctrTitle"/>
          </p:nvPr>
        </p:nvSpPr>
        <p:spPr>
          <a:xfrm>
            <a:off x="2885440" y="485800"/>
            <a:ext cx="5130800" cy="2846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Lucida Sans"/>
              <a:buNone/>
              <a:defRPr sz="5200" b="0" i="0">
                <a:solidFill>
                  <a:schemeClr val="accent1"/>
                </a:solidFill>
                <a:latin typeface="Work Sans Medium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1"/>
          <p:cNvSpPr txBox="1">
            <a:spLocks noGrp="1"/>
          </p:cNvSpPr>
          <p:nvPr>
            <p:ph type="subTitle" idx="1"/>
          </p:nvPr>
        </p:nvSpPr>
        <p:spPr>
          <a:xfrm>
            <a:off x="2885440" y="3588867"/>
            <a:ext cx="5262880" cy="1159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Work Sans Medium" pitchFamily="2" charset="77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33" name="Google Shape;33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48282" y="-1477891"/>
            <a:ext cx="204371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470807" y="1026496"/>
            <a:ext cx="204371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-1021859" y="-505457"/>
            <a:ext cx="204371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87154" y="317066"/>
            <a:ext cx="204371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21"/>
          <p:cNvSpPr txBox="1">
            <a:spLocks noGrp="1"/>
          </p:cNvSpPr>
          <p:nvPr>
            <p:ph type="body" idx="2"/>
          </p:nvPr>
        </p:nvSpPr>
        <p:spPr>
          <a:xfrm>
            <a:off x="2886074" y="6020892"/>
            <a:ext cx="5262245" cy="392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0" i="0">
                <a:solidFill>
                  <a:schemeClr val="dk2"/>
                </a:solidFill>
                <a:latin typeface="Work Sans Medium" pitchFamily="2" charset="77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8" name="Google Shape;3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9202" y="5743417"/>
            <a:ext cx="1695712" cy="923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>
  <p:cSld name="Solo titolo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Lucida Sans"/>
              <a:buNone/>
              <a:defRPr sz="3200" b="0" i="0">
                <a:solidFill>
                  <a:schemeClr val="accent1"/>
                </a:solidFill>
                <a:latin typeface="Work Sans Medium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sldNum" idx="12"/>
          </p:nvPr>
        </p:nvSpPr>
        <p:spPr>
          <a:xfrm>
            <a:off x="915323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>
                <a:solidFill>
                  <a:schemeClr val="dk1"/>
                </a:solidFill>
                <a:latin typeface="Work Sans Medium" pitchFamily="2" charset="77"/>
                <a:ea typeface="Work Sans Medium" pitchFamily="2" charset="77"/>
                <a:cs typeface="Work Sans Medium" pitchFamily="2" charset="77"/>
                <a:sym typeface="Lucida Sans"/>
              </a:defRPr>
            </a:lvl1pPr>
            <a:lvl2pPr marL="0" lvl="1" indent="0" algn="r">
              <a:spcBef>
                <a:spcPts val="0"/>
              </a:spcBef>
              <a:buNone/>
              <a:defRPr sz="1200" b="1" i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0" lvl="2" indent="0" algn="r">
              <a:spcBef>
                <a:spcPts val="0"/>
              </a:spcBef>
              <a:buNone/>
              <a:defRPr sz="1200" b="1" i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0" lvl="3" indent="0" algn="r">
              <a:spcBef>
                <a:spcPts val="0"/>
              </a:spcBef>
              <a:buNone/>
              <a:defRPr sz="1200" b="1" i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0" lvl="4" indent="0" algn="r">
              <a:spcBef>
                <a:spcPts val="0"/>
              </a:spcBef>
              <a:buNone/>
              <a:defRPr sz="1200" b="1" i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0" lvl="5" indent="0" algn="r">
              <a:spcBef>
                <a:spcPts val="0"/>
              </a:spcBef>
              <a:buNone/>
              <a:defRPr sz="1200" b="1" i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marL="0" lvl="6" indent="0" algn="r">
              <a:spcBef>
                <a:spcPts val="0"/>
              </a:spcBef>
              <a:buNone/>
              <a:defRPr sz="1200" b="1" i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marL="0" lvl="7" indent="0" algn="r">
              <a:spcBef>
                <a:spcPts val="0"/>
              </a:spcBef>
              <a:buNone/>
              <a:defRPr sz="1200" b="1" i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marL="0" lvl="8" indent="0" algn="r">
              <a:spcBef>
                <a:spcPts val="0"/>
              </a:spcBef>
              <a:buNone/>
              <a:defRPr sz="1200" b="1" i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42" name="Google Shape;42;p22"/>
          <p:cNvCxnSpPr/>
          <p:nvPr/>
        </p:nvCxnSpPr>
        <p:spPr>
          <a:xfrm>
            <a:off x="285360" y="6308895"/>
            <a:ext cx="11611076" cy="0"/>
          </a:xfrm>
          <a:prstGeom prst="straightConnector1">
            <a:avLst/>
          </a:prstGeom>
          <a:noFill/>
          <a:ln w="127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3" name="Google Shape;43;p22"/>
          <p:cNvSpPr txBox="1">
            <a:spLocks noGrp="1"/>
          </p:cNvSpPr>
          <p:nvPr>
            <p:ph type="body" idx="1"/>
          </p:nvPr>
        </p:nvSpPr>
        <p:spPr>
          <a:xfrm>
            <a:off x="838200" y="1690688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 b="0" i="0">
                <a:solidFill>
                  <a:schemeClr val="dk2"/>
                </a:solidFill>
                <a:latin typeface="Work Sans Medium" pitchFamily="2" charset="77"/>
              </a:defRPr>
            </a:lvl1pPr>
            <a:lvl2pPr marL="914400" lvl="1" indent="-3302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>
                <a:solidFill>
                  <a:schemeClr val="dk2"/>
                </a:solidFill>
              </a:defRPr>
            </a:lvl2pPr>
            <a:lvl3pPr marL="1371600" lvl="2" indent="-3302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>
                <a:solidFill>
                  <a:schemeClr val="dk2"/>
                </a:solidFill>
              </a:defRPr>
            </a:lvl3pPr>
            <a:lvl4pPr marL="1828800" lvl="3" indent="-3302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F1F6FD99-A1AB-D3D7-0FF5-1DE6848DBDA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61917" y="6449948"/>
            <a:ext cx="1346200" cy="127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Lucida Sans"/>
              <a:buNone/>
              <a:defRPr sz="4400" b="0" i="0" u="none" strike="noStrike" cap="none">
                <a:solidFill>
                  <a:schemeClr val="accen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97E9C"/>
                </a:solidFill>
                <a:latin typeface="Work Sans Medium" pitchFamily="2" charset="77"/>
                <a:ea typeface="Work Sans Medium" pitchFamily="2" charset="77"/>
                <a:cs typeface="Work Sans Medium" pitchFamily="2" charset="77"/>
                <a:sym typeface="Lucida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it-IT"/>
          </a:p>
        </p:txBody>
      </p:sp>
      <p:sp>
        <p:nvSpPr>
          <p:cNvPr id="13" name="Google Shape;1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97E9C"/>
                </a:solidFill>
                <a:latin typeface="Work Sans Medium" pitchFamily="2" charset="77"/>
                <a:ea typeface="Work Sans Medium" pitchFamily="2" charset="77"/>
                <a:cs typeface="Work Sans Medium" pitchFamily="2" charset="77"/>
                <a:sym typeface="Lucida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97E9C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97E9C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97E9C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97E9C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97E9C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97E9C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97E9C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97E9C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4" name="Google Shape;14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97E9C"/>
                </a:solidFill>
                <a:latin typeface="Work Sans Medium" pitchFamily="2" charset="77"/>
                <a:ea typeface="Work Sans Medium" pitchFamily="2" charset="77"/>
                <a:cs typeface="Work Sans Medium" pitchFamily="2" charset="77"/>
                <a:sym typeface="Lucida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it-IT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Work Sans Medium" pitchFamily="2" charset="77"/>
          <a:ea typeface="Work Sans Medium" pitchFamily="2" charset="77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Work Sans Medium" pitchFamily="2" charset="77"/>
          <a:ea typeface="Work Sans Medium" pitchFamily="2" charset="77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erioloop.serioplast.com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B949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"/>
          <p:cNvSpPr txBox="1">
            <a:spLocks noGrp="1"/>
          </p:cNvSpPr>
          <p:nvPr>
            <p:ph type="ctrTitle" idx="4294967295"/>
          </p:nvPr>
        </p:nvSpPr>
        <p:spPr>
          <a:xfrm>
            <a:off x="4487726" y="1913050"/>
            <a:ext cx="6027638" cy="1633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Lucida Sans"/>
              <a:buNone/>
            </a:pPr>
            <a:r>
              <a:rPr lang="en-GB" sz="5200" b="1" u="none" strike="noStrike" cap="none" noProof="0" dirty="0">
                <a:solidFill>
                  <a:schemeClr val="lt1"/>
                </a:solidFill>
                <a:latin typeface="Work Sans SemiBold" pitchFamily="2" charset="77"/>
                <a:sym typeface="Lucida Sans"/>
              </a:rPr>
              <a:t>Business Overview</a:t>
            </a:r>
            <a:endParaRPr lang="en-GB" sz="4400" b="1" u="none" strike="noStrike" cap="none" noProof="0" dirty="0">
              <a:solidFill>
                <a:schemeClr val="lt1"/>
              </a:solidFill>
              <a:latin typeface="Work Sans SemiBold" pitchFamily="2" charset="77"/>
              <a:sym typeface="Lucida Sans"/>
            </a:endParaRPr>
          </a:p>
        </p:txBody>
      </p:sp>
      <p:sp>
        <p:nvSpPr>
          <p:cNvPr id="54" name="Google Shape;54;p2"/>
          <p:cNvSpPr txBox="1">
            <a:spLocks noGrp="1"/>
          </p:cNvSpPr>
          <p:nvPr>
            <p:ph type="subTitle" idx="4294967295"/>
          </p:nvPr>
        </p:nvSpPr>
        <p:spPr>
          <a:xfrm>
            <a:off x="4487727" y="3546681"/>
            <a:ext cx="3768862" cy="180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GB" sz="2100" u="none" strike="noStrike" cap="none" noProof="0" dirty="0">
                <a:solidFill>
                  <a:schemeClr val="dk1"/>
                </a:solidFill>
                <a:latin typeface="Work Sans Medium" pitchFamily="2" charset="77"/>
                <a:sym typeface="Lucida Sans"/>
              </a:rPr>
              <a:t>Discover the beauty </a:t>
            </a:r>
            <a:br>
              <a:rPr lang="en-GB" sz="2100" u="none" strike="noStrike" cap="none" noProof="0" dirty="0">
                <a:solidFill>
                  <a:schemeClr val="dk1"/>
                </a:solidFill>
                <a:latin typeface="Work Sans Medium" pitchFamily="2" charset="77"/>
                <a:sym typeface="Lucida Sans"/>
              </a:rPr>
            </a:br>
            <a:r>
              <a:rPr lang="en-GB" sz="2100" u="none" strike="noStrike" cap="none" noProof="0" dirty="0">
                <a:solidFill>
                  <a:schemeClr val="dk1"/>
                </a:solidFill>
                <a:latin typeface="Work Sans Medium" pitchFamily="2" charset="77"/>
                <a:sym typeface="Lucida Sans"/>
              </a:rPr>
              <a:t>in every recycled piece, </a:t>
            </a:r>
            <a:r>
              <a:rPr lang="en-GB" sz="2100" u="none" strike="noStrike" cap="none" noProof="0" dirty="0">
                <a:solidFill>
                  <a:schemeClr val="lt1"/>
                </a:solidFill>
                <a:latin typeface="Work Sans Medium" pitchFamily="2" charset="77"/>
                <a:sym typeface="Lucida Sans"/>
              </a:rPr>
              <a:t>where sustainability meets innovation.</a:t>
            </a:r>
          </a:p>
        </p:txBody>
      </p:sp>
      <p:sp>
        <p:nvSpPr>
          <p:cNvPr id="55" name="Google Shape;55;p2"/>
          <p:cNvSpPr txBox="1"/>
          <p:nvPr/>
        </p:nvSpPr>
        <p:spPr>
          <a:xfrm>
            <a:off x="10127848" y="7292051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noProof="0">
              <a:solidFill>
                <a:schemeClr val="dk1"/>
              </a:solidFill>
              <a:latin typeface="Work Sans Medium" pitchFamily="2" charset="77"/>
              <a:sym typeface="Arial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0" y="0"/>
            <a:ext cx="3863975" cy="6858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66875" dist="83586" dir="20456879" sx="103942" sy="103942" algn="ctr" rotWithShape="0">
              <a:srgbClr val="000000">
                <a:alpha val="1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noProof="0">
              <a:solidFill>
                <a:schemeClr val="lt1"/>
              </a:solidFill>
              <a:latin typeface="Work Sans Medium" pitchFamily="2" charset="77"/>
              <a:sym typeface="Arial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A2885D3-6CFF-68EA-1C2B-2DF090983C7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909" b="909"/>
          <a:stretch/>
        </p:blipFill>
        <p:spPr>
          <a:xfrm>
            <a:off x="850609" y="1631950"/>
            <a:ext cx="2008911" cy="3594100"/>
          </a:xfrm>
          <a:prstGeom prst="rect">
            <a:avLst/>
          </a:prstGeom>
        </p:spPr>
      </p:pic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BE989728-D0FC-5776-16D3-B3ACA04DAF2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8680269" y="-914400"/>
            <a:ext cx="8482316" cy="83269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B949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11"/>
          <p:cNvGrpSpPr/>
          <p:nvPr/>
        </p:nvGrpSpPr>
        <p:grpSpPr>
          <a:xfrm>
            <a:off x="460424" y="2767057"/>
            <a:ext cx="3882976" cy="1779471"/>
            <a:chOff x="460424" y="2388368"/>
            <a:chExt cx="3882976" cy="1779471"/>
          </a:xfrm>
        </p:grpSpPr>
        <p:sp>
          <p:nvSpPr>
            <p:cNvPr id="223" name="Google Shape;223;p11"/>
            <p:cNvSpPr txBox="1"/>
            <p:nvPr/>
          </p:nvSpPr>
          <p:spPr>
            <a:xfrm>
              <a:off x="460425" y="2388368"/>
              <a:ext cx="3882975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200" b="1" noProof="0" dirty="0">
                  <a:solidFill>
                    <a:schemeClr val="lt1"/>
                  </a:solidFill>
                  <a:latin typeface="Work Sans" panose="00000500000000000000" pitchFamily="50" charset="0"/>
                  <a:sym typeface="Arial"/>
                </a:rPr>
                <a:t>The Prejudice</a:t>
              </a:r>
            </a:p>
          </p:txBody>
        </p:sp>
        <p:sp>
          <p:nvSpPr>
            <p:cNvPr id="224" name="Google Shape;224;p11"/>
            <p:cNvSpPr txBox="1"/>
            <p:nvPr/>
          </p:nvSpPr>
          <p:spPr>
            <a:xfrm>
              <a:off x="460424" y="3106050"/>
              <a:ext cx="3671884" cy="10617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noProof="0" dirty="0">
                  <a:solidFill>
                    <a:schemeClr val="lt1"/>
                  </a:solidFill>
                  <a:latin typeface="Work Sans" panose="00000500000000000000" pitchFamily="50" charset="0"/>
                  <a:ea typeface="Lucida Sans"/>
                  <a:cs typeface="Lucida Sans"/>
                  <a:sym typeface="Lucida Sans"/>
                </a:rPr>
                <a:t>Recycled plastic is often perceived as a second-choice material: dull colours, lower quality, limited versatility.</a:t>
              </a:r>
              <a:endParaRPr lang="en-GB" noProof="0" dirty="0">
                <a:latin typeface="Work Sans" panose="00000500000000000000" pitchFamily="50" charset="0"/>
              </a:endParaRPr>
            </a:p>
          </p:txBody>
        </p:sp>
      </p:grpSp>
      <p:grpSp>
        <p:nvGrpSpPr>
          <p:cNvPr id="225" name="Google Shape;225;p11"/>
          <p:cNvGrpSpPr/>
          <p:nvPr/>
        </p:nvGrpSpPr>
        <p:grpSpPr>
          <a:xfrm>
            <a:off x="4343401" y="2767057"/>
            <a:ext cx="3373437" cy="1779471"/>
            <a:chOff x="4343401" y="2388368"/>
            <a:chExt cx="3373437" cy="1779471"/>
          </a:xfrm>
        </p:grpSpPr>
        <p:sp>
          <p:nvSpPr>
            <p:cNvPr id="226" name="Google Shape;226;p11"/>
            <p:cNvSpPr txBox="1"/>
            <p:nvPr/>
          </p:nvSpPr>
          <p:spPr>
            <a:xfrm>
              <a:off x="4343401" y="2388368"/>
              <a:ext cx="2592204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200" b="1" noProof="0" dirty="0">
                  <a:solidFill>
                    <a:schemeClr val="lt1"/>
                  </a:solidFill>
                  <a:latin typeface="Work Sans" panose="00000500000000000000" pitchFamily="50" charset="0"/>
                  <a:sym typeface="Arial"/>
                </a:rPr>
                <a:t>The reality</a:t>
              </a:r>
              <a:endParaRPr lang="en-GB" noProof="0" dirty="0">
                <a:latin typeface="Work Sans" panose="00000500000000000000" pitchFamily="50" charset="0"/>
              </a:endParaRPr>
            </a:p>
          </p:txBody>
        </p:sp>
        <p:sp>
          <p:nvSpPr>
            <p:cNvPr id="227" name="Google Shape;227;p11"/>
            <p:cNvSpPr txBox="1"/>
            <p:nvPr/>
          </p:nvSpPr>
          <p:spPr>
            <a:xfrm>
              <a:off x="4434419" y="3106050"/>
              <a:ext cx="3282419" cy="10617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noProof="0" dirty="0">
                  <a:solidFill>
                    <a:schemeClr val="lt1"/>
                  </a:solidFill>
                  <a:latin typeface="Work Sans" panose="00000500000000000000" pitchFamily="50" charset="0"/>
                  <a:ea typeface="Lucida Sans"/>
                  <a:cs typeface="Lucida Sans"/>
                  <a:sym typeface="Lucida Sans"/>
                </a:rPr>
                <a:t>Thanks to our technology, </a:t>
              </a:r>
              <a:endParaRPr lang="en-GB" noProof="0" dirty="0">
                <a:latin typeface="Work Sans" panose="00000500000000000000" pitchFamily="50" charset="0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noProof="0" dirty="0">
                  <a:solidFill>
                    <a:schemeClr val="lt1"/>
                  </a:solidFill>
                  <a:latin typeface="Work Sans" panose="00000500000000000000" pitchFamily="50" charset="0"/>
                  <a:ea typeface="Lucida Sans"/>
                  <a:cs typeface="Lucida Sans"/>
                  <a:sym typeface="Lucida Sans"/>
                </a:rPr>
                <a:t>we can achieve beautiful </a:t>
              </a:r>
              <a:endParaRPr lang="en-GB" noProof="0" dirty="0">
                <a:latin typeface="Work Sans" panose="00000500000000000000" pitchFamily="50" charset="0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noProof="0" dirty="0">
                  <a:solidFill>
                    <a:schemeClr val="lt1"/>
                  </a:solidFill>
                  <a:latin typeface="Work Sans" panose="00000500000000000000" pitchFamily="50" charset="0"/>
                  <a:ea typeface="Lucida Sans"/>
                  <a:cs typeface="Lucida Sans"/>
                  <a:sym typeface="Lucida Sans"/>
                </a:rPr>
                <a:t>and functional materials.</a:t>
              </a:r>
              <a:endParaRPr lang="en-GB" noProof="0" dirty="0">
                <a:latin typeface="Work Sans" panose="00000500000000000000" pitchFamily="50" charset="0"/>
              </a:endParaRPr>
            </a:p>
          </p:txBody>
        </p:sp>
      </p:grpSp>
      <p:pic>
        <p:nvPicPr>
          <p:cNvPr id="228" name="Google Shape;228;p11" descr="Immagine che contiene giallo, cibo&#10;&#10;Il contenuto generato dall'IA potrebbe non essere corrett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57731" y="2034242"/>
            <a:ext cx="3546894" cy="3546894"/>
          </a:xfrm>
          <a:prstGeom prst="rect">
            <a:avLst/>
          </a:prstGeom>
          <a:noFill/>
          <a:ln>
            <a:noFill/>
          </a:ln>
          <a:effectLst>
            <a:outerShdw blurRad="643097" dist="50800" dir="5400000" algn="ctr" rotWithShape="0">
              <a:srgbClr val="000000">
                <a:alpha val="69803"/>
              </a:srgbClr>
            </a:outerShdw>
          </a:effectLst>
        </p:spPr>
      </p:pic>
      <p:pic>
        <p:nvPicPr>
          <p:cNvPr id="229" name="Google Shape;229;p11" descr="Immagine che contiene specchio, interno&#10;&#10;Il contenuto generato dall'IA potrebbe non essere corretto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476225">
            <a:off x="8067762" y="1899652"/>
            <a:ext cx="3546894" cy="3546894"/>
          </a:xfrm>
          <a:prstGeom prst="rect">
            <a:avLst/>
          </a:prstGeom>
          <a:noFill/>
          <a:ln>
            <a:noFill/>
          </a:ln>
          <a:effectLst>
            <a:outerShdw blurRad="635000" dist="50800" dir="5400000" algn="ctr" rotWithShape="0">
              <a:srgbClr val="000000">
                <a:alpha val="69803"/>
              </a:srgbClr>
            </a:outerShdw>
          </a:effectLst>
        </p:spPr>
      </p:pic>
      <p:pic>
        <p:nvPicPr>
          <p:cNvPr id="230" name="Google Shape;230;p11" descr="Immagine che contiene blu&#10;&#10;Il contenuto generato dall'IA potrebbe non essere corretto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73948" y="1772308"/>
            <a:ext cx="3546894" cy="3546894"/>
          </a:xfrm>
          <a:prstGeom prst="rect">
            <a:avLst/>
          </a:prstGeom>
          <a:noFill/>
          <a:ln>
            <a:noFill/>
          </a:ln>
          <a:effectLst>
            <a:outerShdw blurRad="635000" dist="50800" dir="5400000" algn="ctr" rotWithShape="0">
              <a:srgbClr val="000000">
                <a:alpha val="69803"/>
              </a:srgbClr>
            </a:outerShdw>
          </a:effectLst>
        </p:spPr>
      </p:pic>
      <p:pic>
        <p:nvPicPr>
          <p:cNvPr id="231" name="Google Shape;231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755806">
            <a:off x="8184681" y="1899652"/>
            <a:ext cx="3546894" cy="3546894"/>
          </a:xfrm>
          <a:prstGeom prst="rect">
            <a:avLst/>
          </a:prstGeom>
          <a:noFill/>
          <a:ln>
            <a:noFill/>
          </a:ln>
          <a:effectLst>
            <a:outerShdw blurRad="635000" dist="50800" dir="5400000" algn="ctr" rotWithShape="0">
              <a:srgbClr val="000000">
                <a:alpha val="69803"/>
              </a:srgbClr>
            </a:outerShdw>
          </a:effectLst>
        </p:spPr>
      </p:pic>
      <p:pic>
        <p:nvPicPr>
          <p:cNvPr id="232" name="Google Shape;232;p11" descr="Immagine che contiene bottiglia, Accessori per la casa, interno, cibo&#10;&#10;Il contenuto generato dall'IA potrebbe non essere corretto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97711" y="1863019"/>
            <a:ext cx="3546894" cy="3546894"/>
          </a:xfrm>
          <a:prstGeom prst="rect">
            <a:avLst/>
          </a:prstGeom>
          <a:noFill/>
          <a:ln>
            <a:noFill/>
          </a:ln>
          <a:effectLst>
            <a:outerShdw blurRad="635000" dist="50800" dir="5400000" algn="ctr" rotWithShape="0">
              <a:srgbClr val="000000">
                <a:alpha val="69803"/>
              </a:srgbClr>
            </a:outerShdw>
          </a:effectLst>
        </p:spPr>
      </p:pic>
      <p:pic>
        <p:nvPicPr>
          <p:cNvPr id="233" name="Google Shape;233;p11" descr="Immagine che contiene Accessori per la casa, Bottiglia di plastica, interno, bottiglia&#10;&#10;Il contenuto generato dall'IA potrebbe non essere corretto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724743">
            <a:off x="7894801" y="1772308"/>
            <a:ext cx="3546894" cy="3546894"/>
          </a:xfrm>
          <a:prstGeom prst="rect">
            <a:avLst/>
          </a:prstGeom>
          <a:noFill/>
          <a:ln>
            <a:noFill/>
          </a:ln>
          <a:effectLst>
            <a:outerShdw blurRad="635000" dist="50800" dir="5400000" algn="ctr" rotWithShape="0">
              <a:srgbClr val="000000">
                <a:alpha val="69803"/>
              </a:srgbClr>
            </a:outerShdw>
          </a:effectLst>
        </p:spPr>
      </p:pic>
      <p:pic>
        <p:nvPicPr>
          <p:cNvPr id="234" name="Google Shape;234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311570" flipH="1">
            <a:off x="1971465" y="1257398"/>
            <a:ext cx="3181032" cy="1855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057874" flipH="1">
            <a:off x="5226677" y="4176820"/>
            <a:ext cx="1800852" cy="1994492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11"/>
          <p:cNvSpPr txBox="1"/>
          <p:nvPr/>
        </p:nvSpPr>
        <p:spPr>
          <a:xfrm>
            <a:off x="1810824" y="498061"/>
            <a:ext cx="8147304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noProof="0" dirty="0">
                <a:solidFill>
                  <a:schemeClr val="lt1"/>
                </a:solidFill>
                <a:latin typeface="Work Sans" panose="00000500000000000000" pitchFamily="50" charset="0"/>
                <a:ea typeface="Lucida Sans"/>
                <a:cs typeface="Lucida Sans"/>
                <a:sym typeface="Lucida Sans"/>
              </a:rPr>
              <a:t>A story of innovation and success</a:t>
            </a:r>
            <a:endParaRPr lang="en-GB" noProof="0" dirty="0">
              <a:latin typeface="Work Sans" panose="00000500000000000000" pitchFamily="50" charset="0"/>
            </a:endParaRPr>
          </a:p>
        </p:txBody>
      </p:sp>
      <p:pic>
        <p:nvPicPr>
          <p:cNvPr id="237" name="Google Shape;237;p1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46794" y="1772308"/>
            <a:ext cx="3683253" cy="3683253"/>
          </a:xfrm>
          <a:prstGeom prst="rect">
            <a:avLst/>
          </a:prstGeom>
          <a:noFill/>
          <a:ln>
            <a:noFill/>
          </a:ln>
          <a:effectLst>
            <a:outerShdw blurRad="635000" dist="50800" dir="5400000" algn="ctr" rotWithShape="0">
              <a:srgbClr val="000000">
                <a:alpha val="69803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12" descr="Immagine che contiene plastica, faraglioni&#10;&#10;Il contenuto generato dall'IA potrebbe non essere corretto."/>
          <p:cNvPicPr preferRelativeResize="0"/>
          <p:nvPr/>
        </p:nvPicPr>
        <p:blipFill rotWithShape="1">
          <a:blip r:embed="rId3">
            <a:alphaModFix/>
          </a:blip>
          <a:srcRect t="15457"/>
          <a:stretch/>
        </p:blipFill>
        <p:spPr>
          <a:xfrm>
            <a:off x="-562709" y="0"/>
            <a:ext cx="13317417" cy="7491046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2"/>
          <p:cNvSpPr txBox="1"/>
          <p:nvPr/>
        </p:nvSpPr>
        <p:spPr>
          <a:xfrm>
            <a:off x="1609725" y="205740"/>
            <a:ext cx="897255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noProof="0" dirty="0">
                <a:solidFill>
                  <a:schemeClr val="dk1"/>
                </a:solidFill>
                <a:latin typeface="Work Sans Medium" pitchFamily="2" charset="77"/>
                <a:ea typeface="Lucida Sans"/>
                <a:cs typeface="Lucida Sans"/>
                <a:sym typeface="Lucida Sans"/>
              </a:rPr>
              <a:t>TOGETHER WITH OUR SUPPLIERS,</a:t>
            </a:r>
            <a:endParaRPr lang="en-GB" noProof="0" dirty="0">
              <a:latin typeface="Work Sans Medium" pitchFamily="2" charset="77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noProof="0" dirty="0">
                <a:solidFill>
                  <a:schemeClr val="dk1"/>
                </a:solidFill>
                <a:latin typeface="Work Sans SemiBold" pitchFamily="2" charset="77"/>
                <a:ea typeface="Lucida Sans"/>
                <a:cs typeface="Lucida Sans"/>
                <a:sym typeface="Lucida Sans"/>
              </a:rPr>
              <a:t>we developed high impact colours </a:t>
            </a:r>
            <a:endParaRPr lang="en-GB" b="1" noProof="0" dirty="0">
              <a:latin typeface="Work Sans SemiBold" pitchFamily="2" charset="77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noProof="0" dirty="0">
                <a:solidFill>
                  <a:schemeClr val="dk1"/>
                </a:solidFill>
                <a:latin typeface="Work Sans SemiBold" pitchFamily="2" charset="77"/>
                <a:ea typeface="Lucida Sans"/>
                <a:cs typeface="Lucida Sans"/>
                <a:sym typeface="Lucida Sans"/>
              </a:rPr>
              <a:t>for white and grey pellets.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" y="0"/>
            <a:ext cx="12191162" cy="7477246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13"/>
          <p:cNvSpPr txBox="1"/>
          <p:nvPr/>
        </p:nvSpPr>
        <p:spPr>
          <a:xfrm>
            <a:off x="3863975" y="1223932"/>
            <a:ext cx="4418956" cy="2420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noProof="0" dirty="0">
                <a:solidFill>
                  <a:schemeClr val="lt1"/>
                </a:solidFill>
                <a:latin typeface="Work Sans Medium" pitchFamily="2" charset="77"/>
                <a:ea typeface="Lucida Sans"/>
                <a:cs typeface="Lucida Sans"/>
                <a:sym typeface="Lucida Sans"/>
              </a:rPr>
              <a:t>Compounds development</a:t>
            </a:r>
            <a:endParaRPr lang="en-GB" sz="2400" noProof="0" dirty="0">
              <a:solidFill>
                <a:schemeClr val="lt1"/>
              </a:solidFill>
              <a:latin typeface="Work Sans Medium" pitchFamily="2" charset="77"/>
              <a:ea typeface="Lucida Sans"/>
              <a:cs typeface="Lucida Sans"/>
              <a:sym typeface="Lucida Sans"/>
            </a:endParaRPr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600" noProof="0" dirty="0">
                <a:solidFill>
                  <a:schemeClr val="lt1"/>
                </a:solidFill>
                <a:latin typeface="Work Sans Medium" pitchFamily="2" charset="77"/>
                <a:ea typeface="Lucida Sans"/>
                <a:cs typeface="Lucida Sans"/>
                <a:sym typeface="Lucida Sans"/>
              </a:rPr>
              <a:t>Thanks to the collaboration with Serioplast R&amp;D and external laboratories we are developing compounds tailored for different technologies, like blow moulding and injection moulding.</a:t>
            </a:r>
            <a:endParaRPr lang="en-GB" noProof="0" dirty="0">
              <a:latin typeface="Work Sans Medium" pitchFamily="2" charset="77"/>
            </a:endParaRPr>
          </a:p>
        </p:txBody>
      </p:sp>
      <p:sp>
        <p:nvSpPr>
          <p:cNvPr id="259" name="Google Shape;259;p13"/>
          <p:cNvSpPr txBox="1"/>
          <p:nvPr/>
        </p:nvSpPr>
        <p:spPr>
          <a:xfrm>
            <a:off x="3860782" y="1212357"/>
            <a:ext cx="4418956" cy="2420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noProof="0" dirty="0">
                <a:solidFill>
                  <a:schemeClr val="dk1"/>
                </a:solidFill>
                <a:latin typeface="Work Sans SemiBold" pitchFamily="2" charset="77"/>
                <a:ea typeface="Lucida Sans"/>
                <a:cs typeface="Lucida Sans"/>
                <a:sym typeface="Lucida Sans"/>
              </a:rPr>
              <a:t>Compounds development</a:t>
            </a:r>
            <a:endParaRPr lang="en-GB" sz="2400" b="1" noProof="0" dirty="0">
              <a:solidFill>
                <a:srgbClr val="55B949"/>
              </a:solidFill>
              <a:latin typeface="Work Sans SemiBold" pitchFamily="2" charset="77"/>
              <a:ea typeface="Lucida Sans"/>
              <a:cs typeface="Lucida Sans"/>
              <a:sym typeface="Lucida Sans"/>
            </a:endParaRPr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600" noProof="0" dirty="0">
                <a:solidFill>
                  <a:schemeClr val="dk1"/>
                </a:solidFill>
                <a:latin typeface="Work Sans Medium" pitchFamily="2" charset="77"/>
                <a:ea typeface="Lucida Sans"/>
                <a:cs typeface="Lucida Sans"/>
                <a:sym typeface="Lucida Sans"/>
              </a:rPr>
              <a:t>Thanks to the collaboration with Serioplast R&amp;D and external laboratories we are developing compounds tailored for different technologies, like blow moulding and injection moulding.</a:t>
            </a:r>
            <a:endParaRPr lang="en-GB" noProof="0" dirty="0">
              <a:latin typeface="Work Sans Medium" pitchFamily="2" charset="7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14"/>
          <p:cNvPicPr preferRelativeResize="0"/>
          <p:nvPr/>
        </p:nvPicPr>
        <p:blipFill rotWithShape="1">
          <a:blip r:embed="rId3">
            <a:alphaModFix/>
          </a:blip>
          <a:srcRect l="5254" r="5253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4"/>
          <p:cNvSpPr txBox="1"/>
          <p:nvPr/>
        </p:nvSpPr>
        <p:spPr>
          <a:xfrm>
            <a:off x="300038" y="2350015"/>
            <a:ext cx="4715801" cy="2019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noProof="0" dirty="0">
                <a:solidFill>
                  <a:schemeClr val="lt1"/>
                </a:solidFill>
                <a:latin typeface="Work Sans" panose="00000500000000000000" pitchFamily="50" charset="0"/>
                <a:ea typeface="Lucida Sans"/>
                <a:cs typeface="Lucida Sans"/>
                <a:sym typeface="Lucida Sans"/>
              </a:rPr>
              <a:t>Many brands believe in our projects.</a:t>
            </a:r>
            <a:endParaRPr lang="en-GB" noProof="0" dirty="0">
              <a:latin typeface="Work Sans" panose="00000500000000000000" pitchFamily="50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3200" b="1" noProof="0" dirty="0">
                <a:solidFill>
                  <a:schemeClr val="lt1"/>
                </a:solidFill>
                <a:latin typeface="Work Sans" panose="00000500000000000000" pitchFamily="50" charset="0"/>
                <a:ea typeface="Lucida Sans"/>
                <a:cs typeface="Lucida Sans"/>
                <a:sym typeface="Lucida Sans"/>
              </a:rPr>
              <a:t>Join us in shaping </a:t>
            </a:r>
            <a:endParaRPr lang="en-GB" noProof="0" dirty="0">
              <a:latin typeface="Work Sans" panose="00000500000000000000" pitchFamily="50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3200" b="1" noProof="0" dirty="0">
                <a:solidFill>
                  <a:schemeClr val="lt1"/>
                </a:solidFill>
                <a:latin typeface="Work Sans" panose="00000500000000000000" pitchFamily="50" charset="0"/>
                <a:ea typeface="Lucida Sans"/>
                <a:cs typeface="Lucida Sans"/>
                <a:sym typeface="Lucida Sans"/>
              </a:rPr>
              <a:t>a sustainable future!</a:t>
            </a:r>
            <a:r>
              <a:rPr lang="en-GB" sz="3200" noProof="0" dirty="0">
                <a:solidFill>
                  <a:schemeClr val="lt1"/>
                </a:solidFill>
                <a:latin typeface="Work Sans" panose="00000500000000000000" pitchFamily="50" charset="0"/>
                <a:ea typeface="Lucida Sans"/>
                <a:cs typeface="Lucida Sans"/>
                <a:sym typeface="Lucida Sans"/>
              </a:rPr>
              <a:t> </a:t>
            </a:r>
            <a:endParaRPr lang="en-GB" noProof="0" dirty="0">
              <a:latin typeface="Work Sans" panose="00000500000000000000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15"/>
          <p:cNvPicPr preferRelativeResize="0"/>
          <p:nvPr/>
        </p:nvPicPr>
        <p:blipFill rotWithShape="1">
          <a:blip r:embed="rId3">
            <a:alphaModFix/>
          </a:blip>
          <a:srcRect l="2688" r="7712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6"/>
          <p:cNvSpPr txBox="1">
            <a:spLocks noGrp="1"/>
          </p:cNvSpPr>
          <p:nvPr>
            <p:ph type="ctrTitle"/>
          </p:nvPr>
        </p:nvSpPr>
        <p:spPr>
          <a:xfrm>
            <a:off x="3393440" y="1483281"/>
            <a:ext cx="5130800" cy="174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Lucida Sans"/>
              <a:buNone/>
            </a:pPr>
            <a:r>
              <a:rPr lang="en-GB" noProof="0" dirty="0"/>
              <a:t>Thank you!</a:t>
            </a:r>
          </a:p>
        </p:txBody>
      </p:sp>
      <p:sp>
        <p:nvSpPr>
          <p:cNvPr id="276" name="Google Shape;276;p16"/>
          <p:cNvSpPr txBox="1">
            <a:spLocks noGrp="1"/>
          </p:cNvSpPr>
          <p:nvPr>
            <p:ph type="subTitle" idx="1"/>
          </p:nvPr>
        </p:nvSpPr>
        <p:spPr>
          <a:xfrm>
            <a:off x="3846357" y="3598532"/>
            <a:ext cx="4224966" cy="482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B949"/>
              </a:buClr>
              <a:buSzPts val="1600"/>
              <a:buNone/>
            </a:pPr>
            <a:r>
              <a:rPr lang="en-GB" u="sng" noProof="0" dirty="0">
                <a:solidFill>
                  <a:srgbClr val="55B949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serioloop.serioplast.com</a:t>
            </a:r>
            <a:endParaRPr lang="en-GB" noProof="0" dirty="0">
              <a:solidFill>
                <a:srgbClr val="55B949"/>
              </a:solidFill>
            </a:endParaRPr>
          </a:p>
        </p:txBody>
      </p:sp>
      <p:sp>
        <p:nvSpPr>
          <p:cNvPr id="277" name="Google Shape;277;p16"/>
          <p:cNvSpPr txBox="1">
            <a:spLocks noGrp="1"/>
          </p:cNvSpPr>
          <p:nvPr>
            <p:ph type="sldNum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noProof="0" smtClean="0"/>
              <a:t>15</a:t>
            </a:fld>
            <a:endParaRPr lang="en-GB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3"/>
          <p:cNvPicPr preferRelativeResize="0"/>
          <p:nvPr/>
        </p:nvPicPr>
        <p:blipFill rotWithShape="1">
          <a:blip r:embed="rId3">
            <a:alphaModFix amt="46000"/>
          </a:blip>
          <a:srcRect t="7730" b="7730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64" name="Google Shape;64;p3"/>
          <p:cNvSpPr txBox="1"/>
          <p:nvPr/>
        </p:nvSpPr>
        <p:spPr>
          <a:xfrm>
            <a:off x="290462" y="3057208"/>
            <a:ext cx="11611076" cy="67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ucida Sans"/>
              <a:buNone/>
            </a:pPr>
            <a:r>
              <a:rPr lang="en-GB" sz="4400" b="1" noProof="0" dirty="0">
                <a:solidFill>
                  <a:schemeClr val="lt1"/>
                </a:solidFill>
                <a:latin typeface="Work Sans SemiBold" pitchFamily="2" charset="77"/>
                <a:ea typeface="Lucida Sans"/>
                <a:cs typeface="Lucida Sans"/>
                <a:sym typeface="Lucida Sans"/>
              </a:rPr>
              <a:t>ABOUT US</a:t>
            </a:r>
            <a:endParaRPr lang="en-GB" b="1" noProof="0" dirty="0">
              <a:latin typeface="Work Sans SemiBold" pitchFamily="2" charset="7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0D9">
            <a:alpha val="62745"/>
          </a:srgbClr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"/>
          <p:cNvSpPr/>
          <p:nvPr/>
        </p:nvSpPr>
        <p:spPr>
          <a:xfrm>
            <a:off x="475907" y="971654"/>
            <a:ext cx="2650834" cy="180109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38932" dist="50800" dir="5400000" sx="103000" sy="103000" algn="ctr" rotWithShape="0">
              <a:srgbClr val="000000">
                <a:alpha val="7058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noProof="0">
              <a:solidFill>
                <a:schemeClr val="lt1"/>
              </a:solidFill>
              <a:latin typeface="Work Sans Medium" pitchFamily="2" charset="77"/>
              <a:sym typeface="Arial"/>
            </a:endParaRPr>
          </a:p>
        </p:txBody>
      </p:sp>
      <p:sp>
        <p:nvSpPr>
          <p:cNvPr id="70" name="Google Shape;70;p4"/>
          <p:cNvSpPr/>
          <p:nvPr/>
        </p:nvSpPr>
        <p:spPr>
          <a:xfrm>
            <a:off x="3324466" y="971654"/>
            <a:ext cx="2650834" cy="180109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38932" dist="50800" dir="5400000" sx="103000" sy="103000" algn="ctr" rotWithShape="0">
              <a:srgbClr val="000000">
                <a:alpha val="7058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noProof="0">
              <a:solidFill>
                <a:schemeClr val="lt1"/>
              </a:solidFill>
              <a:latin typeface="Work Sans Medium" pitchFamily="2" charset="77"/>
              <a:sym typeface="Arial"/>
            </a:endParaRPr>
          </a:p>
        </p:txBody>
      </p:sp>
      <p:sp>
        <p:nvSpPr>
          <p:cNvPr id="71" name="Google Shape;71;p4"/>
          <p:cNvSpPr/>
          <p:nvPr/>
        </p:nvSpPr>
        <p:spPr>
          <a:xfrm>
            <a:off x="6247534" y="971654"/>
            <a:ext cx="2650834" cy="180109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38932" dist="50800" dir="5400000" sx="103000" sy="103000" algn="ctr" rotWithShape="0">
              <a:srgbClr val="000000">
                <a:alpha val="7058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noProof="0">
              <a:solidFill>
                <a:schemeClr val="lt1"/>
              </a:solidFill>
              <a:latin typeface="Work Sans Medium" pitchFamily="2" charset="77"/>
              <a:sym typeface="Arial"/>
            </a:endParaRPr>
          </a:p>
        </p:txBody>
      </p:sp>
      <p:sp>
        <p:nvSpPr>
          <p:cNvPr id="72" name="Google Shape;72;p4"/>
          <p:cNvSpPr/>
          <p:nvPr/>
        </p:nvSpPr>
        <p:spPr>
          <a:xfrm>
            <a:off x="9170603" y="971654"/>
            <a:ext cx="2650834" cy="180109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38932" dist="50800" dir="5400000" sx="103000" sy="103000" algn="ctr" rotWithShape="0">
              <a:srgbClr val="000000">
                <a:alpha val="7058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noProof="0">
              <a:solidFill>
                <a:schemeClr val="lt1"/>
              </a:solidFill>
              <a:latin typeface="Work Sans Medium" pitchFamily="2" charset="77"/>
              <a:sym typeface="Arial"/>
            </a:endParaRPr>
          </a:p>
        </p:txBody>
      </p:sp>
      <p:sp>
        <p:nvSpPr>
          <p:cNvPr id="73" name="Google Shape;73;p4"/>
          <p:cNvSpPr/>
          <p:nvPr/>
        </p:nvSpPr>
        <p:spPr>
          <a:xfrm>
            <a:off x="475907" y="3969839"/>
            <a:ext cx="2650834" cy="180109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38932" dist="50800" dir="5400000" sx="103000" sy="103000" algn="ctr" rotWithShape="0">
              <a:srgbClr val="000000">
                <a:alpha val="7058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noProof="0">
              <a:solidFill>
                <a:schemeClr val="lt1"/>
              </a:solidFill>
              <a:latin typeface="Work Sans Medium" pitchFamily="2" charset="77"/>
              <a:sym typeface="Arial"/>
            </a:endParaRPr>
          </a:p>
        </p:txBody>
      </p:sp>
      <p:sp>
        <p:nvSpPr>
          <p:cNvPr id="74" name="Google Shape;74;p4"/>
          <p:cNvSpPr/>
          <p:nvPr/>
        </p:nvSpPr>
        <p:spPr>
          <a:xfrm>
            <a:off x="3324466" y="3969839"/>
            <a:ext cx="2650834" cy="180109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38932" dist="50800" dir="5400000" sx="103000" sy="103000" algn="ctr" rotWithShape="0">
              <a:srgbClr val="000000">
                <a:alpha val="7058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noProof="0">
              <a:solidFill>
                <a:schemeClr val="lt1"/>
              </a:solidFill>
              <a:latin typeface="Work Sans Medium" pitchFamily="2" charset="77"/>
              <a:sym typeface="Arial"/>
            </a:endParaRPr>
          </a:p>
        </p:txBody>
      </p:sp>
      <p:sp>
        <p:nvSpPr>
          <p:cNvPr id="75" name="Google Shape;75;p4"/>
          <p:cNvSpPr/>
          <p:nvPr/>
        </p:nvSpPr>
        <p:spPr>
          <a:xfrm>
            <a:off x="6247534" y="3969839"/>
            <a:ext cx="2650834" cy="180109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38932" dist="50800" dir="5400000" sx="103000" sy="103000" algn="ctr" rotWithShape="0">
              <a:srgbClr val="000000">
                <a:alpha val="7058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noProof="0">
              <a:solidFill>
                <a:schemeClr val="lt1"/>
              </a:solidFill>
              <a:latin typeface="Work Sans Medium" pitchFamily="2" charset="77"/>
              <a:sym typeface="Arial"/>
            </a:endParaRPr>
          </a:p>
        </p:txBody>
      </p:sp>
      <p:sp>
        <p:nvSpPr>
          <p:cNvPr id="76" name="Google Shape;76;p4"/>
          <p:cNvSpPr/>
          <p:nvPr/>
        </p:nvSpPr>
        <p:spPr>
          <a:xfrm>
            <a:off x="9170603" y="3969839"/>
            <a:ext cx="2650834" cy="180109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38932" dist="50800" dir="5400000" sx="103000" sy="103000" algn="ctr" rotWithShape="0">
              <a:srgbClr val="000000">
                <a:alpha val="7058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noProof="0">
              <a:solidFill>
                <a:schemeClr val="lt1"/>
              </a:solidFill>
              <a:latin typeface="Work Sans Medium" pitchFamily="2" charset="77"/>
              <a:sym typeface="Arial"/>
            </a:endParaRPr>
          </a:p>
        </p:txBody>
      </p:sp>
      <p:sp>
        <p:nvSpPr>
          <p:cNvPr id="77" name="Google Shape;77;p4"/>
          <p:cNvSpPr txBox="1">
            <a:spLocks noGrp="1"/>
          </p:cNvSpPr>
          <p:nvPr>
            <p:ph type="sldNum" idx="12"/>
          </p:nvPr>
        </p:nvSpPr>
        <p:spPr>
          <a:xfrm>
            <a:off x="915323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noProof="0" smtClean="0"/>
              <a:t>3</a:t>
            </a:fld>
            <a:endParaRPr lang="en-GB" noProof="0"/>
          </a:p>
        </p:txBody>
      </p:sp>
      <p:sp>
        <p:nvSpPr>
          <p:cNvPr id="78" name="Google Shape;78;p4"/>
          <p:cNvSpPr txBox="1"/>
          <p:nvPr/>
        </p:nvSpPr>
        <p:spPr>
          <a:xfrm>
            <a:off x="3467551" y="2024960"/>
            <a:ext cx="234635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noProof="0" dirty="0">
                <a:solidFill>
                  <a:schemeClr val="dk1"/>
                </a:solidFill>
                <a:latin typeface="Work Sans Medium" pitchFamily="2" charset="77"/>
                <a:ea typeface="Lucida Sans"/>
                <a:cs typeface="Lucida Sans"/>
                <a:sym typeface="Lucida Sans"/>
              </a:rPr>
              <a:t>Rigid plastic packaging manufacturing</a:t>
            </a:r>
            <a:endParaRPr lang="en-GB" noProof="0" dirty="0">
              <a:latin typeface="Work Sans Medium" pitchFamily="2" charset="77"/>
            </a:endParaRPr>
          </a:p>
        </p:txBody>
      </p:sp>
      <p:sp>
        <p:nvSpPr>
          <p:cNvPr id="79" name="Google Shape;79;p4"/>
          <p:cNvSpPr txBox="1"/>
          <p:nvPr/>
        </p:nvSpPr>
        <p:spPr>
          <a:xfrm>
            <a:off x="6247534" y="2024960"/>
            <a:ext cx="265083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noProof="0" dirty="0">
                <a:solidFill>
                  <a:schemeClr val="dk1"/>
                </a:solidFill>
                <a:latin typeface="Work Sans Medium" pitchFamily="2" charset="77"/>
                <a:ea typeface="Lucida Sans"/>
                <a:cs typeface="Lucida Sans"/>
                <a:sym typeface="Lucida Sans"/>
              </a:rPr>
              <a:t>Engineering centre for </a:t>
            </a:r>
            <a:endParaRPr lang="en-GB" noProof="0" dirty="0">
              <a:latin typeface="Work Sans Medium" pitchFamily="2" charset="77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noProof="0" dirty="0">
                <a:solidFill>
                  <a:schemeClr val="dk1"/>
                </a:solidFill>
                <a:latin typeface="Work Sans Medium" pitchFamily="2" charset="77"/>
                <a:ea typeface="Lucida Sans"/>
                <a:cs typeface="Lucida Sans"/>
                <a:sym typeface="Lucida Sans"/>
              </a:rPr>
              <a:t>machines and plant technology</a:t>
            </a:r>
          </a:p>
        </p:txBody>
      </p:sp>
      <p:pic>
        <p:nvPicPr>
          <p:cNvPr id="80" name="Google Shape;80;p4"/>
          <p:cNvPicPr preferRelativeResize="0"/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895320" y="1555922"/>
            <a:ext cx="1336922" cy="228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4"/>
          <p:cNvPicPr preferRelativeResize="0"/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660381" y="1555922"/>
            <a:ext cx="1671153" cy="228391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4"/>
          <p:cNvSpPr txBox="1"/>
          <p:nvPr/>
        </p:nvSpPr>
        <p:spPr>
          <a:xfrm>
            <a:off x="9332000" y="2024960"/>
            <a:ext cx="230938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noProof="0">
                <a:solidFill>
                  <a:schemeClr val="dk1"/>
                </a:solidFill>
                <a:latin typeface="Work Sans Medium" pitchFamily="2" charset="77"/>
                <a:ea typeface="Lucida Sans"/>
                <a:cs typeface="Lucida Sans"/>
                <a:sym typeface="Lucida Sans"/>
              </a:rPr>
              <a:t>Pilot and industrial </a:t>
            </a:r>
            <a:br>
              <a:rPr lang="en-GB" sz="1400" noProof="0">
                <a:solidFill>
                  <a:schemeClr val="dk1"/>
                </a:solidFill>
                <a:latin typeface="Work Sans Medium" pitchFamily="2" charset="77"/>
                <a:ea typeface="Lucida Sans"/>
                <a:cs typeface="Lucida Sans"/>
                <a:sym typeface="Lucida Sans"/>
              </a:rPr>
            </a:br>
            <a:r>
              <a:rPr lang="en-GB" sz="1400" noProof="0">
                <a:solidFill>
                  <a:schemeClr val="dk1"/>
                </a:solidFill>
                <a:latin typeface="Work Sans Medium" pitchFamily="2" charset="77"/>
                <a:ea typeface="Lucida Sans"/>
                <a:cs typeface="Lucida Sans"/>
                <a:sym typeface="Lucida Sans"/>
              </a:rPr>
              <a:t>mould manufacturing</a:t>
            </a:r>
            <a:endParaRPr lang="en-GB" noProof="0">
              <a:latin typeface="Work Sans Medium" pitchFamily="2" charset="77"/>
            </a:endParaRPr>
          </a:p>
        </p:txBody>
      </p:sp>
      <p:pic>
        <p:nvPicPr>
          <p:cNvPr id="83" name="Google Shape;83;p4"/>
          <p:cNvPicPr preferRelativeResize="0"/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51627" y="4484933"/>
            <a:ext cx="1899394" cy="228373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4"/>
          <p:cNvSpPr txBox="1"/>
          <p:nvPr/>
        </p:nvSpPr>
        <p:spPr>
          <a:xfrm>
            <a:off x="652634" y="4980508"/>
            <a:ext cx="229713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noProof="0">
                <a:solidFill>
                  <a:schemeClr val="dk1"/>
                </a:solidFill>
                <a:latin typeface="Work Sans Medium" pitchFamily="2" charset="77"/>
                <a:ea typeface="Lucida Sans"/>
                <a:cs typeface="Lucida Sans"/>
                <a:sym typeface="Lucida Sans"/>
              </a:rPr>
              <a:t>Plastic packaging for pharmaceutical sector</a:t>
            </a:r>
          </a:p>
        </p:txBody>
      </p:sp>
      <p:sp>
        <p:nvSpPr>
          <p:cNvPr id="85" name="Google Shape;85;p4"/>
          <p:cNvSpPr txBox="1"/>
          <p:nvPr/>
        </p:nvSpPr>
        <p:spPr>
          <a:xfrm>
            <a:off x="9343854" y="5309029"/>
            <a:ext cx="229728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noProof="0">
                <a:solidFill>
                  <a:schemeClr val="dk1"/>
                </a:solidFill>
                <a:latin typeface="Work Sans Medium" pitchFamily="2" charset="77"/>
                <a:ea typeface="Lucida Sans"/>
                <a:cs typeface="Lucida Sans"/>
                <a:sym typeface="Lucida Sans"/>
              </a:rPr>
              <a:t>Recycling facility</a:t>
            </a:r>
            <a:endParaRPr lang="en-GB" noProof="0">
              <a:latin typeface="Work Sans Medium" pitchFamily="2" charset="77"/>
            </a:endParaRPr>
          </a:p>
        </p:txBody>
      </p:sp>
      <p:pic>
        <p:nvPicPr>
          <p:cNvPr id="86" name="Google Shape;86;p4"/>
          <p:cNvPicPr preferRelativeResize="0"/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528097" y="4040622"/>
            <a:ext cx="1935721" cy="111781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4"/>
          <p:cNvSpPr txBox="1"/>
          <p:nvPr/>
        </p:nvSpPr>
        <p:spPr>
          <a:xfrm>
            <a:off x="550863" y="3136613"/>
            <a:ext cx="1105376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508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noProof="0" dirty="0">
                <a:solidFill>
                  <a:schemeClr val="dk1"/>
                </a:solidFill>
                <a:latin typeface="Work Sans SemiBold" pitchFamily="2" charset="77"/>
                <a:sym typeface="Arial"/>
              </a:rPr>
              <a:t>OLD MILL HOLDING</a:t>
            </a:r>
            <a:endParaRPr lang="en-GB" b="1" noProof="0" dirty="0">
              <a:latin typeface="Work Sans SemiBold" pitchFamily="2" charset="77"/>
            </a:endParaRPr>
          </a:p>
        </p:txBody>
      </p:sp>
      <p:pic>
        <p:nvPicPr>
          <p:cNvPr id="88" name="Google Shape;88;p4"/>
          <p:cNvPicPr preferRelativeResize="0"/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990895" y="4484933"/>
            <a:ext cx="1299663" cy="229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4"/>
          <p:cNvPicPr preferRelativeResize="0"/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772319" y="4484933"/>
            <a:ext cx="1582925" cy="229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4"/>
          <p:cNvPicPr preferRelativeResize="0"/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877494" y="1557351"/>
            <a:ext cx="1526466" cy="225532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4"/>
          <p:cNvSpPr txBox="1"/>
          <p:nvPr/>
        </p:nvSpPr>
        <p:spPr>
          <a:xfrm>
            <a:off x="652882" y="2024960"/>
            <a:ext cx="229688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noProof="0" dirty="0">
                <a:solidFill>
                  <a:schemeClr val="dk1"/>
                </a:solidFill>
                <a:latin typeface="Work Sans Medium" pitchFamily="2" charset="77"/>
                <a:ea typeface="Lucida Sans"/>
                <a:cs typeface="Lucida Sans"/>
                <a:sym typeface="Lucida Sans"/>
              </a:rPr>
              <a:t>Industrial holding and services provider</a:t>
            </a:r>
          </a:p>
        </p:txBody>
      </p:sp>
      <p:sp>
        <p:nvSpPr>
          <p:cNvPr id="92" name="Google Shape;92;p4"/>
          <p:cNvSpPr txBox="1"/>
          <p:nvPr/>
        </p:nvSpPr>
        <p:spPr>
          <a:xfrm>
            <a:off x="3492162" y="4985863"/>
            <a:ext cx="232174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noProof="0">
                <a:solidFill>
                  <a:schemeClr val="dk1"/>
                </a:solidFill>
                <a:latin typeface="Work Sans Medium" pitchFamily="2" charset="77"/>
                <a:ea typeface="Lucida Sans"/>
                <a:cs typeface="Lucida Sans"/>
                <a:sym typeface="Lucida Sans"/>
              </a:rPr>
              <a:t>Packaging design, development, innovation and sustainability</a:t>
            </a:r>
          </a:p>
        </p:txBody>
      </p:sp>
      <p:sp>
        <p:nvSpPr>
          <p:cNvPr id="93" name="Google Shape;93;p4"/>
          <p:cNvSpPr txBox="1"/>
          <p:nvPr/>
        </p:nvSpPr>
        <p:spPr>
          <a:xfrm>
            <a:off x="6415139" y="4985863"/>
            <a:ext cx="229728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noProof="0" dirty="0">
                <a:solidFill>
                  <a:schemeClr val="dk1"/>
                </a:solidFill>
                <a:latin typeface="Work Sans Medium" pitchFamily="2" charset="77"/>
                <a:ea typeface="Lucida Sans"/>
                <a:cs typeface="Lucida Sans"/>
                <a:sym typeface="Lucida Sans"/>
              </a:rPr>
              <a:t>Recycling solutions and services for sustainability projects</a:t>
            </a:r>
          </a:p>
        </p:txBody>
      </p:sp>
      <p:pic>
        <p:nvPicPr>
          <p:cNvPr id="94" name="Google Shape;94;p4"/>
          <p:cNvPicPr preferRelativeResize="0"/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044094" y="1390272"/>
            <a:ext cx="1514460" cy="405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"/>
          <p:cNvSpPr txBox="1">
            <a:spLocks noGrp="1"/>
          </p:cNvSpPr>
          <p:nvPr>
            <p:ph type="sldNum" idx="12"/>
          </p:nvPr>
        </p:nvSpPr>
        <p:spPr>
          <a:xfrm>
            <a:off x="915323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noProof="0" smtClean="0"/>
              <a:t>4</a:t>
            </a:fld>
            <a:endParaRPr lang="en-GB" noProof="0"/>
          </a:p>
        </p:txBody>
      </p:sp>
      <p:pic>
        <p:nvPicPr>
          <p:cNvPr id="104" name="Google Shape;104;p5"/>
          <p:cNvPicPr preferRelativeResize="0"/>
          <p:nvPr/>
        </p:nvPicPr>
        <p:blipFill rotWithShape="1">
          <a:blip r:embed="rId3">
            <a:alphaModFix/>
          </a:blip>
          <a:srcRect t="8838" b="1344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5"/>
          <p:cNvSpPr txBox="1"/>
          <p:nvPr/>
        </p:nvSpPr>
        <p:spPr>
          <a:xfrm>
            <a:off x="1459360" y="4942294"/>
            <a:ext cx="4664351" cy="1348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180000" rIns="180000" bIns="1800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ucida Sans"/>
              <a:buNone/>
            </a:pPr>
            <a:r>
              <a:rPr lang="en-GB" sz="1600" noProof="0" dirty="0">
                <a:solidFill>
                  <a:schemeClr val="dk1"/>
                </a:solidFill>
                <a:latin typeface="Work Sans" panose="00000500000000000000" pitchFamily="50" charset="0"/>
                <a:ea typeface="Lucida Sans"/>
                <a:cs typeface="Lucida Sans"/>
                <a:sym typeface="Lucida Sans"/>
              </a:rPr>
              <a:t>Founded in 1991, Centro Plastica is a </a:t>
            </a:r>
            <a:r>
              <a:rPr lang="en-GB" sz="1600" b="1" noProof="0" dirty="0">
                <a:solidFill>
                  <a:srgbClr val="55B949"/>
                </a:solidFill>
                <a:latin typeface="Work Sans" panose="00000500000000000000" pitchFamily="50" charset="0"/>
                <a:ea typeface="Lucida Sans"/>
                <a:cs typeface="Lucida Sans"/>
                <a:sym typeface="Lucida Sans"/>
              </a:rPr>
              <a:t>mechanical recycling company </a:t>
            </a:r>
            <a:r>
              <a:rPr lang="en-GB" sz="1600" noProof="0" dirty="0" err="1">
                <a:solidFill>
                  <a:schemeClr val="dk1"/>
                </a:solidFill>
                <a:latin typeface="Work Sans" panose="00000500000000000000" pitchFamily="50" charset="0"/>
                <a:ea typeface="Lucida Sans"/>
                <a:cs typeface="Lucida Sans"/>
                <a:sym typeface="Lucida Sans"/>
              </a:rPr>
              <a:t>speciali</a:t>
            </a:r>
            <a:r>
              <a:rPr lang="en-GB" sz="1600" dirty="0">
                <a:solidFill>
                  <a:schemeClr val="dk1"/>
                </a:solidFill>
                <a:latin typeface="Work Sans" panose="00000500000000000000" pitchFamily="50" charset="0"/>
                <a:ea typeface="Lucida Sans"/>
                <a:cs typeface="Lucida Sans"/>
                <a:sym typeface="Lucida Sans"/>
              </a:rPr>
              <a:t>s</a:t>
            </a:r>
            <a:r>
              <a:rPr lang="en-GB" sz="1600" noProof="0" dirty="0">
                <a:solidFill>
                  <a:schemeClr val="dk1"/>
                </a:solidFill>
                <a:latin typeface="Work Sans" panose="00000500000000000000" pitchFamily="50" charset="0"/>
                <a:ea typeface="Lucida Sans"/>
                <a:cs typeface="Lucida Sans"/>
                <a:sym typeface="Lucida Sans"/>
              </a:rPr>
              <a:t>ed in producing rHDPE </a:t>
            </a:r>
            <a:r>
              <a:rPr lang="en-GB" sz="1600" b="1" noProof="0" dirty="0">
                <a:solidFill>
                  <a:srgbClr val="55B949"/>
                </a:solidFill>
                <a:latin typeface="Work Sans" panose="00000500000000000000" pitchFamily="50" charset="0"/>
                <a:ea typeface="Lucida Sans"/>
                <a:cs typeface="Lucida Sans"/>
                <a:sym typeface="Lucida Sans"/>
              </a:rPr>
              <a:t>pellets from post-consumer waste</a:t>
            </a:r>
            <a:r>
              <a:rPr lang="en-GB" sz="1600" noProof="0" dirty="0">
                <a:solidFill>
                  <a:schemeClr val="dk1"/>
                </a:solidFill>
                <a:latin typeface="Work Sans" panose="00000500000000000000" pitchFamily="50" charset="0"/>
                <a:ea typeface="Lucida Sans"/>
                <a:cs typeface="Lucida Sans"/>
                <a:sym typeface="Lucida Sans"/>
              </a:rPr>
              <a:t>. </a:t>
            </a:r>
            <a:endParaRPr lang="en-GB" noProof="0" dirty="0">
              <a:latin typeface="Work Sans" panose="00000500000000000000" pitchFamily="50" charset="0"/>
            </a:endParaRPr>
          </a:p>
        </p:txBody>
      </p:sp>
      <p:sp>
        <p:nvSpPr>
          <p:cNvPr id="107" name="Google Shape;107;p5"/>
          <p:cNvSpPr txBox="1"/>
          <p:nvPr/>
        </p:nvSpPr>
        <p:spPr>
          <a:xfrm>
            <a:off x="6206835" y="4942294"/>
            <a:ext cx="4664351" cy="1348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180000" rIns="180000" bIns="1800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ucida Sans"/>
              <a:buNone/>
            </a:pPr>
            <a:r>
              <a:rPr lang="en-GB" sz="1600" noProof="0" dirty="0">
                <a:solidFill>
                  <a:schemeClr val="dk1"/>
                </a:solidFill>
                <a:latin typeface="Work Sans" panose="00000500000000000000" pitchFamily="50" charset="0"/>
                <a:ea typeface="Lucida Sans"/>
                <a:cs typeface="Lucida Sans"/>
                <a:sym typeface="Lucida Sans"/>
              </a:rPr>
              <a:t>Acquired by the Serioplast Group in 2018, it operates </a:t>
            </a:r>
            <a:r>
              <a:rPr lang="en-GB" sz="1600" b="1" noProof="0" dirty="0">
                <a:solidFill>
                  <a:srgbClr val="55B949"/>
                </a:solidFill>
                <a:latin typeface="Work Sans" panose="00000500000000000000" pitchFamily="50" charset="0"/>
                <a:ea typeface="Lucida Sans"/>
                <a:cs typeface="Lucida Sans"/>
                <a:sym typeface="Lucida Sans"/>
              </a:rPr>
              <a:t>two production facilities </a:t>
            </a:r>
            <a:r>
              <a:rPr lang="en-GB" sz="1600" noProof="0" dirty="0">
                <a:solidFill>
                  <a:schemeClr val="dk1"/>
                </a:solidFill>
                <a:latin typeface="Work Sans" panose="00000500000000000000" pitchFamily="50" charset="0"/>
                <a:ea typeface="Lucida Sans"/>
                <a:cs typeface="Lucida Sans"/>
                <a:sym typeface="Lucida Sans"/>
              </a:rPr>
              <a:t>with a total area of 8,800 m², </a:t>
            </a:r>
            <a:r>
              <a:rPr lang="en-GB" sz="1600" b="1" noProof="0" dirty="0">
                <a:solidFill>
                  <a:srgbClr val="55B949"/>
                </a:solidFill>
                <a:latin typeface="Work Sans" panose="00000500000000000000" pitchFamily="50" charset="0"/>
                <a:ea typeface="Lucida Sans"/>
                <a:cs typeface="Lucida Sans"/>
                <a:sym typeface="Lucida Sans"/>
              </a:rPr>
              <a:t>processing up to 20,000 tons of plastic waste </a:t>
            </a:r>
            <a:r>
              <a:rPr lang="en-GB" sz="1600" noProof="0" dirty="0">
                <a:solidFill>
                  <a:schemeClr val="dk1"/>
                </a:solidFill>
                <a:latin typeface="Work Sans" panose="00000500000000000000" pitchFamily="50" charset="0"/>
                <a:ea typeface="Lucida Sans"/>
                <a:cs typeface="Lucida Sans"/>
                <a:sym typeface="Lucida Sans"/>
              </a:rPr>
              <a:t>annually.</a:t>
            </a:r>
            <a:endParaRPr lang="en-GB" noProof="0" dirty="0">
              <a:latin typeface="Work Sans" panose="00000500000000000000" pitchFamily="50" charset="0"/>
            </a:endParaRPr>
          </a:p>
        </p:txBody>
      </p:sp>
      <p:pic>
        <p:nvPicPr>
          <p:cNvPr id="2" name="Immagine 5">
            <a:extLst>
              <a:ext uri="{FF2B5EF4-FFF2-40B4-BE49-F238E27FC236}">
                <a16:creationId xmlns:a16="http://schemas.microsoft.com/office/drawing/2014/main" id="{A406E49A-F323-D410-EECC-FF50AE5FC15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909" b="909"/>
          <a:stretch/>
        </p:blipFill>
        <p:spPr>
          <a:xfrm>
            <a:off x="5275124" y="1915706"/>
            <a:ext cx="1697174" cy="30363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"/>
          <p:cNvSpPr txBox="1">
            <a:spLocks noGrp="1"/>
          </p:cNvSpPr>
          <p:nvPr>
            <p:ph type="sldNum" idx="12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noProof="0" smtClean="0"/>
              <a:t>5</a:t>
            </a:fld>
            <a:endParaRPr lang="en-GB" noProof="0"/>
          </a:p>
        </p:txBody>
      </p:sp>
      <p:pic>
        <p:nvPicPr>
          <p:cNvPr id="113" name="Google Shape;113;p6"/>
          <p:cNvPicPr preferRelativeResize="0"/>
          <p:nvPr/>
        </p:nvPicPr>
        <p:blipFill>
          <a:blip r:embed="rId3"/>
          <a:srcRect/>
          <a:stretch/>
        </p:blipFill>
        <p:spPr>
          <a:xfrm>
            <a:off x="12888" y="0"/>
            <a:ext cx="1217911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"/>
          <p:cNvSpPr txBox="1">
            <a:spLocks noGrp="1"/>
          </p:cNvSpPr>
          <p:nvPr>
            <p:ph type="sldNum" idx="12"/>
          </p:nvPr>
        </p:nvSpPr>
        <p:spPr>
          <a:xfrm>
            <a:off x="915323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1" i="0" noProof="0" smtClean="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6</a:t>
            </a:fld>
            <a:endParaRPr lang="en-GB" sz="1200" b="1" i="0" noProof="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23" name="Google Shape;123;p7"/>
          <p:cNvSpPr txBox="1">
            <a:spLocks noGrp="1"/>
          </p:cNvSpPr>
          <p:nvPr>
            <p:ph type="ctrTitle" idx="4294967295"/>
          </p:nvPr>
        </p:nvSpPr>
        <p:spPr>
          <a:xfrm>
            <a:off x="0" y="278886"/>
            <a:ext cx="12212774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Lucida Sans"/>
              <a:buNone/>
            </a:pPr>
            <a:r>
              <a:rPr lang="en-GB" sz="3200" b="1" i="0" u="none" strike="noStrike" cap="none" noProof="0" dirty="0">
                <a:solidFill>
                  <a:schemeClr val="accent1"/>
                </a:solidFill>
                <a:latin typeface="Work Sans" panose="00000500000000000000" pitchFamily="50" charset="0"/>
                <a:sym typeface="Lucida Sans"/>
              </a:rPr>
              <a:t>Markets and Production</a:t>
            </a:r>
            <a:endParaRPr lang="en-GB" noProof="0" dirty="0">
              <a:latin typeface="Work Sans" panose="00000500000000000000" pitchFamily="50" charset="0"/>
            </a:endParaRPr>
          </a:p>
        </p:txBody>
      </p:sp>
      <p:grpSp>
        <p:nvGrpSpPr>
          <p:cNvPr id="128" name="Google Shape;128;p7"/>
          <p:cNvGrpSpPr/>
          <p:nvPr/>
        </p:nvGrpSpPr>
        <p:grpSpPr>
          <a:xfrm>
            <a:off x="9600235" y="2711033"/>
            <a:ext cx="2800469" cy="1764640"/>
            <a:chOff x="7933991" y="1831475"/>
            <a:chExt cx="2934334" cy="1848991"/>
          </a:xfrm>
        </p:grpSpPr>
        <p:sp>
          <p:nvSpPr>
            <p:cNvPr id="129" name="Google Shape;129;p7"/>
            <p:cNvSpPr txBox="1"/>
            <p:nvPr/>
          </p:nvSpPr>
          <p:spPr>
            <a:xfrm>
              <a:off x="7933991" y="3132278"/>
              <a:ext cx="2934334" cy="5481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 noProof="0" dirty="0">
                  <a:solidFill>
                    <a:schemeClr val="dk1"/>
                  </a:solidFill>
                  <a:latin typeface="Work Sans" panose="00000500000000000000" pitchFamily="50" charset="0"/>
                  <a:ea typeface="Lucida Sans"/>
                  <a:cs typeface="Lucida Sans"/>
                  <a:sym typeface="Lucida Sans"/>
                </a:rPr>
                <a:t>MAIN SOURCE</a:t>
              </a:r>
              <a:br>
                <a:rPr lang="en-GB" sz="1400" b="1" noProof="0" dirty="0">
                  <a:solidFill>
                    <a:schemeClr val="dk1"/>
                  </a:solidFill>
                  <a:latin typeface="Work Sans" panose="00000500000000000000" pitchFamily="50" charset="0"/>
                  <a:ea typeface="Lucida Sans"/>
                  <a:cs typeface="Lucida Sans"/>
                  <a:sym typeface="Lucida Sans"/>
                </a:rPr>
              </a:br>
              <a:r>
                <a:rPr lang="en-GB" sz="1400" noProof="0" dirty="0">
                  <a:solidFill>
                    <a:schemeClr val="dk1"/>
                  </a:solidFill>
                  <a:latin typeface="Work Sans" panose="00000500000000000000" pitchFamily="50" charset="0"/>
                  <a:ea typeface="Lucida Sans"/>
                  <a:cs typeface="Lucida Sans"/>
                  <a:sym typeface="Lucida Sans"/>
                </a:rPr>
                <a:t>Rigid packaging</a:t>
              </a:r>
              <a:endParaRPr lang="en-GB" noProof="0" dirty="0">
                <a:latin typeface="Work Sans" panose="00000500000000000000" pitchFamily="50" charset="0"/>
              </a:endParaRPr>
            </a:p>
          </p:txBody>
        </p:sp>
        <p:sp>
          <p:nvSpPr>
            <p:cNvPr id="130" name="Google Shape;130;p7"/>
            <p:cNvSpPr/>
            <p:nvPr/>
          </p:nvSpPr>
          <p:spPr>
            <a:xfrm>
              <a:off x="8787903" y="1831475"/>
              <a:ext cx="1226510" cy="122651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GB" sz="1800" noProof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1" name="Google Shape;131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969110" y="2109450"/>
              <a:ext cx="864096" cy="6705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2" name="Google Shape;132;p7"/>
          <p:cNvPicPr preferRelativeResize="0"/>
          <p:nvPr/>
        </p:nvPicPr>
        <p:blipFill rotWithShape="1">
          <a:blip r:embed="rId4">
            <a:alphaModFix/>
          </a:blip>
          <a:srcRect b="3622"/>
          <a:stretch/>
        </p:blipFill>
        <p:spPr>
          <a:xfrm>
            <a:off x="3885521" y="1179356"/>
            <a:ext cx="4396781" cy="56786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3" name="Google Shape;133;p7"/>
          <p:cNvGrpSpPr/>
          <p:nvPr/>
        </p:nvGrpSpPr>
        <p:grpSpPr>
          <a:xfrm>
            <a:off x="1975494" y="1278332"/>
            <a:ext cx="2600785" cy="1932935"/>
            <a:chOff x="3726286" y="1193120"/>
            <a:chExt cx="2725105" cy="2025331"/>
          </a:xfrm>
        </p:grpSpPr>
        <p:sp>
          <p:nvSpPr>
            <p:cNvPr id="134" name="Google Shape;134;p7"/>
            <p:cNvSpPr/>
            <p:nvPr/>
          </p:nvSpPr>
          <p:spPr>
            <a:xfrm>
              <a:off x="4475584" y="1193120"/>
              <a:ext cx="1226510" cy="122651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GB" sz="1800" noProof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 txBox="1"/>
            <p:nvPr/>
          </p:nvSpPr>
          <p:spPr>
            <a:xfrm>
              <a:off x="3726286" y="2444521"/>
              <a:ext cx="2725105" cy="7739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 noProof="0" dirty="0">
                  <a:solidFill>
                    <a:schemeClr val="dk1"/>
                  </a:solidFill>
                  <a:latin typeface="Work Sans" panose="00000500000000000000" pitchFamily="50" charset="0"/>
                  <a:ea typeface="Lucida Sans"/>
                  <a:cs typeface="Lucida Sans"/>
                  <a:sym typeface="Lucida Sans"/>
                </a:rPr>
                <a:t>APPLICATIONS</a:t>
              </a:r>
              <a:br>
                <a:rPr lang="en-GB" sz="1400" b="1" noProof="0" dirty="0">
                  <a:solidFill>
                    <a:schemeClr val="dk1"/>
                  </a:solidFill>
                  <a:latin typeface="Work Sans" panose="00000500000000000000" pitchFamily="50" charset="0"/>
                  <a:ea typeface="Lucida Sans"/>
                  <a:cs typeface="Lucida Sans"/>
                  <a:sym typeface="Lucida Sans"/>
                </a:rPr>
              </a:br>
              <a:r>
                <a:rPr lang="en-GB" sz="1400" noProof="0" dirty="0">
                  <a:solidFill>
                    <a:schemeClr val="dk1"/>
                  </a:solidFill>
                  <a:latin typeface="Work Sans" panose="00000500000000000000" pitchFamily="50" charset="0"/>
                  <a:ea typeface="Lucida Sans"/>
                  <a:cs typeface="Lucida Sans"/>
                  <a:sym typeface="Lucida Sans"/>
                </a:rPr>
                <a:t>Home care &amp; Laundry, Personal care</a:t>
              </a:r>
              <a:endParaRPr lang="en-GB" noProof="0" dirty="0">
                <a:latin typeface="Work Sans" panose="00000500000000000000" pitchFamily="50" charset="0"/>
              </a:endParaRPr>
            </a:p>
          </p:txBody>
        </p:sp>
        <p:pic>
          <p:nvPicPr>
            <p:cNvPr id="136" name="Google Shape;136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56791" y="1471095"/>
              <a:ext cx="864096" cy="6705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7" name="Google Shape;137;p7"/>
          <p:cNvGrpSpPr/>
          <p:nvPr/>
        </p:nvGrpSpPr>
        <p:grpSpPr>
          <a:xfrm>
            <a:off x="1513775" y="4077727"/>
            <a:ext cx="2600785" cy="2286048"/>
            <a:chOff x="69876" y="3656015"/>
            <a:chExt cx="2725105" cy="2395324"/>
          </a:xfrm>
        </p:grpSpPr>
        <p:sp>
          <p:nvSpPr>
            <p:cNvPr id="138" name="Google Shape;138;p7"/>
            <p:cNvSpPr txBox="1"/>
            <p:nvPr/>
          </p:nvSpPr>
          <p:spPr>
            <a:xfrm>
              <a:off x="69876" y="5051667"/>
              <a:ext cx="2725105" cy="9996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 noProof="0" dirty="0">
                  <a:solidFill>
                    <a:schemeClr val="dk1"/>
                  </a:solidFill>
                  <a:latin typeface="Work Sans" panose="00000500000000000000" pitchFamily="50" charset="0"/>
                  <a:ea typeface="Lucida Sans"/>
                  <a:cs typeface="Lucida Sans"/>
                  <a:sym typeface="Lucida Sans"/>
                </a:rPr>
                <a:t>TECHNOLOGICAL SUSTAINABILITY</a:t>
              </a:r>
              <a:br>
                <a:rPr lang="en-GB" sz="1400" b="1" noProof="0" dirty="0">
                  <a:solidFill>
                    <a:schemeClr val="dk1"/>
                  </a:solidFill>
                  <a:latin typeface="Work Sans" panose="00000500000000000000" pitchFamily="50" charset="0"/>
                  <a:ea typeface="Lucida Sans"/>
                  <a:cs typeface="Lucida Sans"/>
                  <a:sym typeface="Lucida Sans"/>
                </a:rPr>
              </a:br>
              <a:r>
                <a:rPr lang="en-GB" sz="1400" noProof="0" dirty="0">
                  <a:solidFill>
                    <a:schemeClr val="dk1"/>
                  </a:solidFill>
                  <a:latin typeface="Work Sans" panose="00000500000000000000" pitchFamily="50" charset="0"/>
                  <a:ea typeface="Lucida Sans"/>
                  <a:cs typeface="Lucida Sans"/>
                  <a:sym typeface="Lucida Sans"/>
                </a:rPr>
                <a:t>Extrusion and extrusion blow moulding (EBM)</a:t>
              </a:r>
              <a:endParaRPr lang="en-GB" noProof="0" dirty="0">
                <a:latin typeface="Work Sans" panose="00000500000000000000" pitchFamily="50" charset="0"/>
              </a:endParaRPr>
            </a:p>
          </p:txBody>
        </p:sp>
        <p:pic>
          <p:nvPicPr>
            <p:cNvPr id="139" name="Google Shape;139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05871" y="3656015"/>
              <a:ext cx="1253114" cy="13368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0" name="Google Shape;140;p7"/>
          <p:cNvGrpSpPr/>
          <p:nvPr/>
        </p:nvGrpSpPr>
        <p:grpSpPr>
          <a:xfrm>
            <a:off x="7714910" y="1174322"/>
            <a:ext cx="1880429" cy="1723865"/>
            <a:chOff x="7714910" y="1174322"/>
            <a:chExt cx="1880429" cy="1723865"/>
          </a:xfrm>
        </p:grpSpPr>
        <p:sp>
          <p:nvSpPr>
            <p:cNvPr id="141" name="Google Shape;141;p7"/>
            <p:cNvSpPr txBox="1"/>
            <p:nvPr/>
          </p:nvSpPr>
          <p:spPr>
            <a:xfrm>
              <a:off x="7714910" y="2375007"/>
              <a:ext cx="1880429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 noProof="0" dirty="0">
                  <a:solidFill>
                    <a:schemeClr val="dk1"/>
                  </a:solidFill>
                  <a:latin typeface="Work Sans" panose="00000500000000000000" pitchFamily="50" charset="0"/>
                  <a:ea typeface="Lucida Sans"/>
                  <a:cs typeface="Lucida Sans"/>
                  <a:sym typeface="Lucida Sans"/>
                </a:rPr>
                <a:t>MARKETS</a:t>
              </a:r>
              <a:br>
                <a:rPr lang="en-GB" sz="1400" b="1" noProof="0" dirty="0">
                  <a:solidFill>
                    <a:schemeClr val="dk1"/>
                  </a:solidFill>
                  <a:latin typeface="Work Sans" panose="00000500000000000000" pitchFamily="50" charset="0"/>
                  <a:ea typeface="Lucida Sans"/>
                  <a:cs typeface="Lucida Sans"/>
                  <a:sym typeface="Lucida Sans"/>
                </a:rPr>
              </a:br>
              <a:r>
                <a:rPr lang="en-GB" sz="1400" noProof="0" dirty="0">
                  <a:solidFill>
                    <a:schemeClr val="dk1"/>
                  </a:solidFill>
                  <a:latin typeface="Work Sans" panose="00000500000000000000" pitchFamily="50" charset="0"/>
                  <a:ea typeface="Lucida Sans"/>
                  <a:cs typeface="Lucida Sans"/>
                  <a:sym typeface="Lucida Sans"/>
                </a:rPr>
                <a:t>Italy &amp; Europe</a:t>
              </a:r>
              <a:endParaRPr lang="en-GB" noProof="0" dirty="0">
                <a:latin typeface="Work Sans" panose="00000500000000000000" pitchFamily="50" charset="0"/>
              </a:endParaRPr>
            </a:p>
          </p:txBody>
        </p:sp>
        <p:sp>
          <p:nvSpPr>
            <p:cNvPr id="142" name="Google Shape;142;p7"/>
            <p:cNvSpPr/>
            <p:nvPr/>
          </p:nvSpPr>
          <p:spPr>
            <a:xfrm>
              <a:off x="8022919" y="1180695"/>
              <a:ext cx="1170556" cy="117055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GB" sz="1800" noProof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3" name="Google Shape;143;p7" descr="Europa con riempimento a tinta unita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026533" y="1174322"/>
              <a:ext cx="1053649" cy="10536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4" name="Google Shape;144;p7"/>
          <p:cNvGrpSpPr/>
          <p:nvPr/>
        </p:nvGrpSpPr>
        <p:grpSpPr>
          <a:xfrm>
            <a:off x="8005491" y="4018677"/>
            <a:ext cx="2600785" cy="2187231"/>
            <a:chOff x="9409836" y="3763792"/>
            <a:chExt cx="2725105" cy="2291783"/>
          </a:xfrm>
        </p:grpSpPr>
        <p:sp>
          <p:nvSpPr>
            <p:cNvPr id="145" name="Google Shape;145;p7"/>
            <p:cNvSpPr txBox="1"/>
            <p:nvPr/>
          </p:nvSpPr>
          <p:spPr>
            <a:xfrm>
              <a:off x="9409836" y="5055903"/>
              <a:ext cx="2725105" cy="9996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 noProof="0" dirty="0">
                  <a:solidFill>
                    <a:schemeClr val="dk1"/>
                  </a:solidFill>
                  <a:latin typeface="Work Sans" panose="00000500000000000000" pitchFamily="50" charset="0"/>
                  <a:ea typeface="Lucida Sans"/>
                  <a:cs typeface="Lucida Sans"/>
                  <a:sym typeface="Lucida Sans"/>
                </a:rPr>
                <a:t>PRODUCTS</a:t>
              </a:r>
              <a:br>
                <a:rPr lang="en-GB" sz="1400" b="1" noProof="0" dirty="0">
                  <a:solidFill>
                    <a:schemeClr val="dk1"/>
                  </a:solidFill>
                  <a:latin typeface="Work Sans" panose="00000500000000000000" pitchFamily="50" charset="0"/>
                  <a:ea typeface="Lucida Sans"/>
                  <a:cs typeface="Lucida Sans"/>
                  <a:sym typeface="Lucida Sans"/>
                </a:rPr>
              </a:br>
              <a:r>
                <a:rPr lang="en-GB" sz="1400" noProof="0" dirty="0">
                  <a:solidFill>
                    <a:schemeClr val="dk1"/>
                  </a:solidFill>
                  <a:latin typeface="Work Sans" panose="00000500000000000000" pitchFamily="50" charset="0"/>
                  <a:ea typeface="Lucida Sans"/>
                  <a:cs typeface="Lucida Sans"/>
                  <a:sym typeface="Lucida Sans"/>
                </a:rPr>
                <a:t>Recycled Post Consumer High Density Polyethylene (rHDPE)</a:t>
              </a:r>
              <a:endParaRPr lang="en-GB" noProof="0" dirty="0">
                <a:latin typeface="Work Sans" panose="00000500000000000000" pitchFamily="50" charset="0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10140724" y="3763792"/>
              <a:ext cx="1226510" cy="122651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GB" sz="1800" noProof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7"/>
            <p:cNvSpPr/>
            <p:nvPr/>
          </p:nvSpPr>
          <p:spPr>
            <a:xfrm>
              <a:off x="10455215" y="4244196"/>
              <a:ext cx="132851" cy="13285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GB" sz="1800" noProof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10639177" y="4184679"/>
              <a:ext cx="132851" cy="13285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GB" sz="1800" noProof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10639177" y="4363230"/>
              <a:ext cx="132851" cy="13285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GB" sz="1800" noProof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10823139" y="4260427"/>
              <a:ext cx="132851" cy="13285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GB" sz="1800" noProof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10963816" y="4482263"/>
              <a:ext cx="132851" cy="13285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GB" sz="1800" noProof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10747390" y="4649993"/>
              <a:ext cx="132851" cy="13285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GB" sz="1800" noProof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10779853" y="4525548"/>
              <a:ext cx="132851" cy="13285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GB" sz="1800" noProof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10368643" y="4520137"/>
              <a:ext cx="132851" cy="13285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GB" sz="1800" noProof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10411928" y="4043999"/>
              <a:ext cx="132851" cy="13285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GB" sz="1800" noProof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10714925" y="3973661"/>
              <a:ext cx="132851" cy="13285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GB" sz="1800" noProof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7"/>
            <p:cNvSpPr/>
            <p:nvPr/>
          </p:nvSpPr>
          <p:spPr>
            <a:xfrm>
              <a:off x="10855602" y="4390281"/>
              <a:ext cx="132851" cy="13285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GB" sz="1800" noProof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" name="Gruppo 6">
            <a:extLst>
              <a:ext uri="{FF2B5EF4-FFF2-40B4-BE49-F238E27FC236}">
                <a16:creationId xmlns:a16="http://schemas.microsoft.com/office/drawing/2014/main" id="{183D6233-C844-8D14-A3F4-6BED6B8FBC79}"/>
              </a:ext>
            </a:extLst>
          </p:cNvPr>
          <p:cNvGrpSpPr/>
          <p:nvPr/>
        </p:nvGrpSpPr>
        <p:grpSpPr>
          <a:xfrm>
            <a:off x="237488" y="2647828"/>
            <a:ext cx="1885670" cy="2215911"/>
            <a:chOff x="237488" y="2647828"/>
            <a:chExt cx="1885670" cy="2215911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013E28A2-1B2E-CDD6-63C5-93F94887FC81}"/>
                </a:ext>
              </a:extLst>
            </p:cNvPr>
            <p:cNvGrpSpPr/>
            <p:nvPr/>
          </p:nvGrpSpPr>
          <p:grpSpPr>
            <a:xfrm>
              <a:off x="237488" y="2647828"/>
              <a:ext cx="1885670" cy="2215911"/>
              <a:chOff x="237488" y="2647828"/>
              <a:chExt cx="1885670" cy="2215911"/>
            </a:xfrm>
          </p:grpSpPr>
          <p:sp>
            <p:nvSpPr>
              <p:cNvPr id="125" name="Google Shape;125;p7"/>
              <p:cNvSpPr txBox="1"/>
              <p:nvPr/>
            </p:nvSpPr>
            <p:spPr>
              <a:xfrm>
                <a:off x="237488" y="3909632"/>
                <a:ext cx="1885670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 b="1" noProof="0" dirty="0">
                    <a:solidFill>
                      <a:schemeClr val="dk1"/>
                    </a:solidFill>
                    <a:latin typeface="Work Sans" panose="00000500000000000000" pitchFamily="50" charset="0"/>
                    <a:ea typeface="Lucida Sans"/>
                    <a:cs typeface="Lucida Sans"/>
                    <a:sym typeface="Lucida Sans"/>
                  </a:rPr>
                  <a:t>RECYCLING METHOD</a:t>
                </a:r>
                <a:br>
                  <a:rPr lang="en-GB" sz="1400" b="1" noProof="0" dirty="0">
                    <a:solidFill>
                      <a:schemeClr val="dk1"/>
                    </a:solidFill>
                    <a:latin typeface="Work Sans" panose="00000500000000000000" pitchFamily="50" charset="0"/>
                    <a:ea typeface="Lucida Sans"/>
                    <a:cs typeface="Lucida Sans"/>
                    <a:sym typeface="Lucida Sans"/>
                  </a:rPr>
                </a:br>
                <a:r>
                  <a:rPr lang="en-GB" sz="1400" noProof="0" dirty="0">
                    <a:solidFill>
                      <a:schemeClr val="dk1"/>
                    </a:solidFill>
                    <a:latin typeface="Work Sans" panose="00000500000000000000" pitchFamily="50" charset="0"/>
                    <a:ea typeface="Lucida Sans"/>
                    <a:cs typeface="Lucida Sans"/>
                    <a:sym typeface="Lucida Sans"/>
                  </a:rPr>
                  <a:t>Mechanical recycling</a:t>
                </a:r>
              </a:p>
            </p:txBody>
          </p:sp>
          <p:sp>
            <p:nvSpPr>
              <p:cNvPr id="126" name="Google Shape;126;p7"/>
              <p:cNvSpPr/>
              <p:nvPr/>
            </p:nvSpPr>
            <p:spPr>
              <a:xfrm>
                <a:off x="595045" y="2647828"/>
                <a:ext cx="1170556" cy="1170557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GB" sz="1800" noProof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5" name="Elemento grafico 4">
              <a:extLst>
                <a:ext uri="{FF2B5EF4-FFF2-40B4-BE49-F238E27FC236}">
                  <a16:creationId xmlns:a16="http://schemas.microsoft.com/office/drawing/2014/main" id="{C2A5BBC4-8A78-52FC-4FF1-99EFB8077D0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7487" y="2730270"/>
              <a:ext cx="1005673" cy="100567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8"/>
          <p:cNvSpPr txBox="1">
            <a:spLocks noGrp="1"/>
          </p:cNvSpPr>
          <p:nvPr>
            <p:ph type="ctrTitle"/>
          </p:nvPr>
        </p:nvSpPr>
        <p:spPr>
          <a:xfrm>
            <a:off x="550862" y="549104"/>
            <a:ext cx="11345573" cy="67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Lucida Sans"/>
              <a:buNone/>
            </a:pPr>
            <a:r>
              <a:rPr lang="en-GB" noProof="0" dirty="0"/>
              <a:t>Products</a:t>
            </a:r>
          </a:p>
        </p:txBody>
      </p:sp>
      <p:sp>
        <p:nvSpPr>
          <p:cNvPr id="163" name="Google Shape;163;p8"/>
          <p:cNvSpPr txBox="1">
            <a:spLocks noGrp="1"/>
          </p:cNvSpPr>
          <p:nvPr>
            <p:ph type="subTitle" idx="1"/>
          </p:nvPr>
        </p:nvSpPr>
        <p:spPr>
          <a:xfrm>
            <a:off x="550863" y="1414321"/>
            <a:ext cx="5126923" cy="1190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</a:pPr>
            <a:r>
              <a:rPr lang="en-GB" noProof="0" dirty="0"/>
              <a:t>We produce high-quality rHDPE pellets from post consumer waste, suitable for extrusion and extrusion blow moulding</a:t>
            </a:r>
          </a:p>
        </p:txBody>
      </p:sp>
      <p:sp>
        <p:nvSpPr>
          <p:cNvPr id="164" name="Google Shape;164;p8"/>
          <p:cNvSpPr txBox="1">
            <a:spLocks noGrp="1"/>
          </p:cNvSpPr>
          <p:nvPr>
            <p:ph type="sldNum" idx="12"/>
          </p:nvPr>
        </p:nvSpPr>
        <p:spPr>
          <a:xfrm>
            <a:off x="915323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noProof="0" smtClean="0"/>
              <a:t>7</a:t>
            </a:fld>
            <a:endParaRPr lang="en-GB" noProof="0"/>
          </a:p>
        </p:txBody>
      </p:sp>
      <p:graphicFrame>
        <p:nvGraphicFramePr>
          <p:cNvPr id="165" name="Google Shape;165;p8"/>
          <p:cNvGraphicFramePr/>
          <p:nvPr>
            <p:extLst>
              <p:ext uri="{D42A27DB-BD31-4B8C-83A1-F6EECF244321}">
                <p14:modId xmlns:p14="http://schemas.microsoft.com/office/powerpoint/2010/main" val="1654859145"/>
              </p:ext>
            </p:extLst>
          </p:nvPr>
        </p:nvGraphicFramePr>
        <p:xfrm>
          <a:off x="550862" y="2604976"/>
          <a:ext cx="5545125" cy="2914670"/>
        </p:xfrm>
        <a:graphic>
          <a:graphicData uri="http://schemas.openxmlformats.org/drawingml/2006/table">
            <a:tbl>
              <a:tblPr firstRow="1" bandRow="1">
                <a:noFill/>
                <a:tableStyleId>{FADC817E-0B4B-468B-BC34-5407768FE7D5}</a:tableStyleId>
              </a:tblPr>
              <a:tblGrid>
                <a:gridCol w="138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6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6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5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u="none" strike="noStrike" cap="none" noProof="0" dirty="0">
                          <a:solidFill>
                            <a:schemeClr val="dk1"/>
                          </a:solidFill>
                          <a:latin typeface="Work Sans" panose="00000500000000000000" pitchFamily="50" charset="0"/>
                          <a:ea typeface="Arial"/>
                          <a:cs typeface="Arial"/>
                          <a:sym typeface="Arial"/>
                        </a:rPr>
                        <a:t>Grade</a:t>
                      </a:r>
                      <a:endParaRPr lang="en-GB" sz="1400" b="1" noProof="0" dirty="0">
                        <a:solidFill>
                          <a:schemeClr val="dk1"/>
                        </a:solidFill>
                        <a:latin typeface="Work Sans" panose="00000500000000000000" pitchFamily="50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0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noProof="0" dirty="0">
                          <a:solidFill>
                            <a:schemeClr val="dk1"/>
                          </a:solidFill>
                          <a:latin typeface="Work Sans" panose="00000500000000000000" pitchFamily="50" charset="0"/>
                        </a:rPr>
                        <a:t>Colour</a:t>
                      </a:r>
                      <a:endParaRPr lang="en-GB" noProof="0" dirty="0">
                        <a:latin typeface="Work Sans" panose="00000500000000000000" pitchFamily="50" charset="0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0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noProof="0" dirty="0">
                          <a:solidFill>
                            <a:schemeClr val="dk1"/>
                          </a:solidFill>
                          <a:latin typeface="Work Sans" panose="00000500000000000000" pitchFamily="50" charset="0"/>
                        </a:rPr>
                        <a:t>Deodorisation</a:t>
                      </a: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0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noProof="0" dirty="0">
                          <a:solidFill>
                            <a:schemeClr val="dk1"/>
                          </a:solidFill>
                          <a:latin typeface="Work Sans" panose="00000500000000000000" pitchFamily="50" charset="0"/>
                        </a:rPr>
                        <a:t>Material selection</a:t>
                      </a: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9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400"/>
                        <a:buFont typeface="Lucida Sans"/>
                        <a:buNone/>
                      </a:pPr>
                      <a:r>
                        <a:rPr lang="en-GB" sz="1400" noProof="0" dirty="0">
                          <a:solidFill>
                            <a:schemeClr val="dk2"/>
                          </a:solidFill>
                          <a:latin typeface="Work Sans" panose="00000500000000000000" pitchFamily="50" charset="0"/>
                          <a:ea typeface="Lucida Sans"/>
                          <a:cs typeface="Lucida Sans"/>
                          <a:sym typeface="Lucida Sans"/>
                        </a:rPr>
                        <a:t>CiPiWHITE+</a:t>
                      </a:r>
                      <a:endParaRPr lang="en-GB" noProof="0" dirty="0">
                        <a:latin typeface="Work Sans" panose="00000500000000000000" pitchFamily="50" charset="0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noProof="0" dirty="0">
                          <a:solidFill>
                            <a:schemeClr val="dk2"/>
                          </a:solidFill>
                          <a:latin typeface="Work Sans" panose="00000500000000000000" pitchFamily="50" charset="0"/>
                          <a:ea typeface="Lucida Sans"/>
                          <a:cs typeface="Lucida Sans"/>
                          <a:sym typeface="Lucida Sans"/>
                        </a:rPr>
                        <a:t>White</a:t>
                      </a:r>
                      <a:endParaRPr lang="en-GB" noProof="0" dirty="0">
                        <a:latin typeface="Work Sans" panose="00000500000000000000" pitchFamily="50" charset="0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noProof="0">
                        <a:latin typeface="Work Sans" panose="00000500000000000000" pitchFamily="50" charset="0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noProof="0">
                        <a:latin typeface="Work Sans" panose="00000500000000000000" pitchFamily="50" charset="0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9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noProof="0" dirty="0">
                          <a:solidFill>
                            <a:schemeClr val="dk2"/>
                          </a:solidFill>
                          <a:latin typeface="Work Sans" panose="00000500000000000000" pitchFamily="50" charset="0"/>
                          <a:ea typeface="Lucida Sans"/>
                          <a:cs typeface="Lucida Sans"/>
                          <a:sym typeface="Lucida Sans"/>
                        </a:rPr>
                        <a:t>CiPiWHITE Pure+</a:t>
                      </a:r>
                      <a:endParaRPr lang="en-GB" noProof="0" dirty="0">
                        <a:latin typeface="Work Sans" panose="00000500000000000000" pitchFamily="50" charset="0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noProof="0" dirty="0">
                          <a:solidFill>
                            <a:schemeClr val="dk2"/>
                          </a:solidFill>
                          <a:latin typeface="Work Sans" panose="00000500000000000000" pitchFamily="50" charset="0"/>
                          <a:ea typeface="Lucida Sans"/>
                          <a:cs typeface="Lucida Sans"/>
                          <a:sym typeface="Lucida Sans"/>
                        </a:rPr>
                        <a:t>White</a:t>
                      </a:r>
                      <a:endParaRPr lang="en-GB" noProof="0" dirty="0">
                        <a:latin typeface="Work Sans" panose="00000500000000000000" pitchFamily="50" charset="0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noProof="0">
                        <a:latin typeface="Work Sans" panose="00000500000000000000" pitchFamily="50" charset="0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noProof="0">
                        <a:latin typeface="Work Sans" panose="00000500000000000000" pitchFamily="50" charset="0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9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noProof="0" dirty="0">
                          <a:solidFill>
                            <a:schemeClr val="dk2"/>
                          </a:solidFill>
                          <a:latin typeface="Work Sans" panose="00000500000000000000" pitchFamily="50" charset="0"/>
                          <a:ea typeface="Lucida Sans"/>
                          <a:cs typeface="Lucida Sans"/>
                          <a:sym typeface="Lucida Sans"/>
                        </a:rPr>
                        <a:t>CiPiTENE+</a:t>
                      </a:r>
                      <a:endParaRPr lang="en-GB" noProof="0" dirty="0">
                        <a:latin typeface="Work Sans" panose="00000500000000000000" pitchFamily="50" charset="0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noProof="0">
                          <a:solidFill>
                            <a:schemeClr val="dk2"/>
                          </a:solidFill>
                          <a:latin typeface="Work Sans" panose="00000500000000000000" pitchFamily="50" charset="0"/>
                          <a:ea typeface="Lucida Sans"/>
                          <a:cs typeface="Lucida Sans"/>
                          <a:sym typeface="Lucida Sans"/>
                        </a:rPr>
                        <a:t>Grey</a:t>
                      </a:r>
                      <a:endParaRPr lang="en-GB" noProof="0">
                        <a:latin typeface="Work Sans" panose="00000500000000000000" pitchFamily="50" charset="0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noProof="0">
                        <a:latin typeface="Work Sans" panose="00000500000000000000" pitchFamily="50" charset="0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noProof="0">
                        <a:latin typeface="Work Sans" panose="00000500000000000000" pitchFamily="50" charset="0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9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400"/>
                        <a:buFont typeface="Lucida Sans"/>
                        <a:buNone/>
                      </a:pPr>
                      <a:r>
                        <a:rPr lang="en-GB" sz="1400" noProof="0" dirty="0">
                          <a:solidFill>
                            <a:schemeClr val="dk2"/>
                          </a:solidFill>
                          <a:latin typeface="Work Sans" panose="00000500000000000000" pitchFamily="50" charset="0"/>
                          <a:ea typeface="Lucida Sans"/>
                          <a:cs typeface="Lucida Sans"/>
                          <a:sym typeface="Lucida Sans"/>
                        </a:rPr>
                        <a:t>CiPiTENE Pure+</a:t>
                      </a:r>
                      <a:endParaRPr lang="en-GB" noProof="0" dirty="0">
                        <a:latin typeface="Work Sans" panose="00000500000000000000" pitchFamily="50" charset="0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noProof="0">
                          <a:solidFill>
                            <a:schemeClr val="dk2"/>
                          </a:solidFill>
                          <a:latin typeface="Work Sans" panose="00000500000000000000" pitchFamily="50" charset="0"/>
                          <a:ea typeface="Lucida Sans"/>
                          <a:cs typeface="Lucida Sans"/>
                          <a:sym typeface="Lucida Sans"/>
                        </a:rPr>
                        <a:t>Grey</a:t>
                      </a:r>
                      <a:endParaRPr lang="en-GB" noProof="0">
                        <a:latin typeface="Work Sans" panose="00000500000000000000" pitchFamily="50" charset="0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noProof="0">
                        <a:latin typeface="Work Sans" panose="00000500000000000000" pitchFamily="50" charset="0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noProof="0" dirty="0">
                        <a:latin typeface="Work Sans" panose="00000500000000000000" pitchFamily="50" charset="0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66" name="Google Shape;166;p8" descr="Chiudi con riempimento a tinta unit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25413" y="3261537"/>
            <a:ext cx="334926" cy="334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8" descr="Chiudi con riempimento a tinta unit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25413" y="4494914"/>
            <a:ext cx="334926" cy="334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8" descr="Segno di spunta con riempimento a tinta unit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25413" y="3867930"/>
            <a:ext cx="355517" cy="355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8" descr="Segno di spunta con riempimento a tinta unit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25413" y="5062417"/>
            <a:ext cx="355517" cy="355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8" descr="Segno di spunta con riempimento a tinta unit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24434" y="3867930"/>
            <a:ext cx="355517" cy="355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8" descr="Segno di spunta con riempimento a tinta unit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24434" y="5062417"/>
            <a:ext cx="355517" cy="355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8" descr="Segno di spunta con riempimento a tinta unit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24434" y="3291281"/>
            <a:ext cx="355517" cy="355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8" descr="Segno di spunta con riempimento a tinta unit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24434" y="4485768"/>
            <a:ext cx="355517" cy="355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8" descr="Immagine che contiene noci/dado, interno, ceramica&#10;&#10;Il contenuto generato dall'IA potrebbe non essere corretto."/>
          <p:cNvPicPr preferRelativeResize="0"/>
          <p:nvPr/>
        </p:nvPicPr>
        <p:blipFill rotWithShape="1">
          <a:blip r:embed="rId5">
            <a:alphaModFix/>
          </a:blip>
          <a:srcRect t="8893" b="9174"/>
          <a:stretch/>
        </p:blipFill>
        <p:spPr>
          <a:xfrm>
            <a:off x="6735892" y="458531"/>
            <a:ext cx="4569417" cy="2807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8" descr="Immagine che contiene bianco, cibo, interno, verdura&#10;&#10;Il contenuto generato dall'IA potrebbe non essere corretto."/>
          <p:cNvPicPr preferRelativeResize="0"/>
          <p:nvPr/>
        </p:nvPicPr>
        <p:blipFill rotWithShape="1">
          <a:blip r:embed="rId6">
            <a:alphaModFix/>
          </a:blip>
          <a:srcRect t="8943" b="8674"/>
          <a:stretch/>
        </p:blipFill>
        <p:spPr>
          <a:xfrm>
            <a:off x="6735891" y="3425912"/>
            <a:ext cx="4569417" cy="2807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0D9">
            <a:alpha val="62745"/>
          </a:srgbClr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9"/>
          <p:cNvSpPr/>
          <p:nvPr/>
        </p:nvSpPr>
        <p:spPr>
          <a:xfrm>
            <a:off x="452736" y="2420504"/>
            <a:ext cx="3342037" cy="278985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38932" dist="50800" dir="5400000" sx="103000" sy="103000" algn="ctr" rotWithShape="0">
              <a:srgbClr val="000000">
                <a:alpha val="7058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noProof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9"/>
          <p:cNvSpPr/>
          <p:nvPr/>
        </p:nvSpPr>
        <p:spPr>
          <a:xfrm>
            <a:off x="8311401" y="2420504"/>
            <a:ext cx="3342037" cy="278985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38932" dist="50800" dir="5400000" sx="103000" sy="103000" algn="ctr" rotWithShape="0">
              <a:srgbClr val="000000">
                <a:alpha val="7058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noProof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9"/>
          <p:cNvSpPr/>
          <p:nvPr/>
        </p:nvSpPr>
        <p:spPr>
          <a:xfrm>
            <a:off x="4388957" y="2420504"/>
            <a:ext cx="3342037" cy="278985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38932" dist="50800" dir="5400000" sx="103000" sy="103000" algn="ctr" rotWithShape="0">
              <a:srgbClr val="000000">
                <a:alpha val="7058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noProof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9"/>
          <p:cNvSpPr txBox="1">
            <a:spLocks noGrp="1"/>
          </p:cNvSpPr>
          <p:nvPr>
            <p:ph type="ctrTitle"/>
          </p:nvPr>
        </p:nvSpPr>
        <p:spPr>
          <a:xfrm>
            <a:off x="285360" y="549104"/>
            <a:ext cx="11611076" cy="67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Lucida Sans"/>
              <a:buNone/>
            </a:pPr>
            <a:r>
              <a:rPr lang="en-GB" noProof="0" dirty="0"/>
              <a:t>Certifications</a:t>
            </a:r>
          </a:p>
        </p:txBody>
      </p:sp>
      <p:sp>
        <p:nvSpPr>
          <p:cNvPr id="184" name="Google Shape;184;p9"/>
          <p:cNvSpPr txBox="1">
            <a:spLocks noGrp="1"/>
          </p:cNvSpPr>
          <p:nvPr>
            <p:ph type="subTitle" idx="1"/>
          </p:nvPr>
        </p:nvSpPr>
        <p:spPr>
          <a:xfrm>
            <a:off x="944482" y="4323405"/>
            <a:ext cx="2165230" cy="81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GB" sz="1400" noProof="0" dirty="0">
                <a:solidFill>
                  <a:schemeClr val="dk1"/>
                </a:solidFill>
                <a:latin typeface="Work Sans" panose="00000500000000000000" pitchFamily="50" charset="0"/>
              </a:rPr>
              <a:t>Quality </a:t>
            </a:r>
            <a:br>
              <a:rPr lang="en-GB" sz="1400" noProof="0" dirty="0">
                <a:solidFill>
                  <a:schemeClr val="dk1"/>
                </a:solidFill>
                <a:latin typeface="Work Sans" panose="00000500000000000000" pitchFamily="50" charset="0"/>
              </a:rPr>
            </a:br>
            <a:r>
              <a:rPr lang="en-GB" sz="1400" noProof="0" dirty="0">
                <a:solidFill>
                  <a:schemeClr val="dk1"/>
                </a:solidFill>
                <a:latin typeface="Work Sans" panose="00000500000000000000" pitchFamily="50" charset="0"/>
              </a:rPr>
              <a:t>management </a:t>
            </a:r>
            <a:br>
              <a:rPr lang="en-GB" sz="1400" noProof="0" dirty="0">
                <a:solidFill>
                  <a:schemeClr val="dk1"/>
                </a:solidFill>
                <a:latin typeface="Work Sans" panose="00000500000000000000" pitchFamily="50" charset="0"/>
              </a:rPr>
            </a:br>
            <a:r>
              <a:rPr lang="en-GB" sz="1400" noProof="0" dirty="0">
                <a:solidFill>
                  <a:schemeClr val="dk1"/>
                </a:solidFill>
                <a:latin typeface="Work Sans" panose="00000500000000000000" pitchFamily="50" charset="0"/>
              </a:rPr>
              <a:t>systems</a:t>
            </a:r>
            <a:endParaRPr lang="en-GB" noProof="0" dirty="0">
              <a:latin typeface="Work Sans" panose="00000500000000000000" pitchFamily="50" charset="0"/>
            </a:endParaRPr>
          </a:p>
        </p:txBody>
      </p:sp>
      <p:sp>
        <p:nvSpPr>
          <p:cNvPr id="185" name="Google Shape;185;p9"/>
          <p:cNvSpPr txBox="1">
            <a:spLocks noGrp="1"/>
          </p:cNvSpPr>
          <p:nvPr>
            <p:ph type="sldNum" idx="12"/>
          </p:nvPr>
        </p:nvSpPr>
        <p:spPr>
          <a:xfrm>
            <a:off x="915323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noProof="0" smtClean="0"/>
              <a:t>8</a:t>
            </a:fld>
            <a:endParaRPr lang="en-GB" noProof="0"/>
          </a:p>
        </p:txBody>
      </p:sp>
      <p:pic>
        <p:nvPicPr>
          <p:cNvPr id="186" name="Google Shape;18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6874" y="2930714"/>
            <a:ext cx="1380447" cy="126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9" descr="LOGO-ISO-14001-2015 – Ghirardi Cart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34792" y="2957412"/>
            <a:ext cx="1450365" cy="120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60263" y="3226352"/>
            <a:ext cx="1644311" cy="670756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9"/>
          <p:cNvSpPr txBox="1"/>
          <p:nvPr/>
        </p:nvSpPr>
        <p:spPr>
          <a:xfrm>
            <a:off x="4977360" y="4323405"/>
            <a:ext cx="2165230" cy="81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400" b="0" i="0" noProof="0" dirty="0">
                <a:solidFill>
                  <a:schemeClr val="dk1"/>
                </a:solidFill>
                <a:latin typeface="Work Sans" panose="00000500000000000000" pitchFamily="50" charset="0"/>
                <a:ea typeface="Lucida Sans"/>
                <a:cs typeface="Lucida Sans"/>
                <a:sym typeface="Lucida Sans"/>
              </a:rPr>
              <a:t>Environmental management </a:t>
            </a:r>
            <a:br>
              <a:rPr lang="en-GB" sz="1400" b="0" i="0" noProof="0" dirty="0">
                <a:solidFill>
                  <a:schemeClr val="dk1"/>
                </a:solidFill>
                <a:latin typeface="Work Sans" panose="00000500000000000000" pitchFamily="50" charset="0"/>
                <a:ea typeface="Lucida Sans"/>
                <a:cs typeface="Lucida Sans"/>
                <a:sym typeface="Lucida Sans"/>
              </a:rPr>
            </a:br>
            <a:r>
              <a:rPr lang="en-GB" sz="1400" b="0" i="0" noProof="0" dirty="0">
                <a:solidFill>
                  <a:schemeClr val="dk1"/>
                </a:solidFill>
                <a:latin typeface="Work Sans" panose="00000500000000000000" pitchFamily="50" charset="0"/>
                <a:ea typeface="Lucida Sans"/>
                <a:cs typeface="Lucida Sans"/>
                <a:sym typeface="Lucida Sans"/>
              </a:rPr>
              <a:t>systems</a:t>
            </a:r>
            <a:endParaRPr lang="en-GB" noProof="0" dirty="0">
              <a:latin typeface="Work Sans" panose="00000500000000000000" pitchFamily="50" charset="0"/>
            </a:endParaRPr>
          </a:p>
        </p:txBody>
      </p:sp>
      <p:sp>
        <p:nvSpPr>
          <p:cNvPr id="190" name="Google Shape;190;p9"/>
          <p:cNvSpPr txBox="1"/>
          <p:nvPr/>
        </p:nvSpPr>
        <p:spPr>
          <a:xfrm>
            <a:off x="8854480" y="4323405"/>
            <a:ext cx="2255876" cy="81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400" b="0" i="0" noProof="0" dirty="0">
                <a:solidFill>
                  <a:schemeClr val="dk1"/>
                </a:solidFill>
                <a:latin typeface="Work Sans" panose="00000500000000000000" pitchFamily="50" charset="0"/>
                <a:ea typeface="Lucida Sans"/>
                <a:cs typeface="Lucida Sans"/>
                <a:sym typeface="Lucida Sans"/>
              </a:rPr>
              <a:t>European Recyclability </a:t>
            </a:r>
            <a:br>
              <a:rPr lang="en-GB" sz="1400" b="0" i="0" noProof="0" dirty="0">
                <a:solidFill>
                  <a:schemeClr val="dk1"/>
                </a:solidFill>
                <a:latin typeface="Work Sans" panose="00000500000000000000" pitchFamily="50" charset="0"/>
                <a:ea typeface="Lucida Sans"/>
                <a:cs typeface="Lucida Sans"/>
                <a:sym typeface="Lucida Sans"/>
              </a:rPr>
            </a:br>
            <a:r>
              <a:rPr lang="en-GB" sz="1400" b="0" i="0" noProof="0" dirty="0">
                <a:solidFill>
                  <a:schemeClr val="dk1"/>
                </a:solidFill>
                <a:latin typeface="Work Sans" panose="00000500000000000000" pitchFamily="50" charset="0"/>
                <a:ea typeface="Lucida Sans"/>
                <a:cs typeface="Lucida Sans"/>
                <a:sym typeface="Lucida Sans"/>
              </a:rPr>
              <a:t>assessment for plastic packaging</a:t>
            </a:r>
            <a:endParaRPr lang="en-GB" noProof="0" dirty="0">
              <a:latin typeface="Work Sans" panose="00000500000000000000" pitchFamily="50" charset="0"/>
            </a:endParaRPr>
          </a:p>
        </p:txBody>
      </p:sp>
      <p:pic>
        <p:nvPicPr>
          <p:cNvPr id="191" name="Google Shape;191;p9" descr="Pergamena diploma contorn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25900" y="60233"/>
            <a:ext cx="1957347" cy="19573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0"/>
          <p:cNvSpPr txBox="1">
            <a:spLocks noGrp="1"/>
          </p:cNvSpPr>
          <p:nvPr>
            <p:ph type="ctrTitle"/>
          </p:nvPr>
        </p:nvSpPr>
        <p:spPr>
          <a:xfrm>
            <a:off x="285360" y="549104"/>
            <a:ext cx="11611076" cy="67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Lucida Sans"/>
              <a:buNone/>
            </a:pPr>
            <a:r>
              <a:rPr lang="en-GB" noProof="0" dirty="0"/>
              <a:t>Sectors of application</a:t>
            </a:r>
          </a:p>
        </p:txBody>
      </p:sp>
      <p:sp>
        <p:nvSpPr>
          <p:cNvPr id="197" name="Google Shape;197;p10"/>
          <p:cNvSpPr txBox="1">
            <a:spLocks noGrp="1"/>
          </p:cNvSpPr>
          <p:nvPr>
            <p:ph type="subTitle" idx="1"/>
          </p:nvPr>
        </p:nvSpPr>
        <p:spPr>
          <a:xfrm>
            <a:off x="285360" y="1499382"/>
            <a:ext cx="11611075" cy="67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</a:pPr>
            <a:r>
              <a:rPr lang="en-GB" noProof="0" dirty="0"/>
              <a:t>Our materials can be used in various sectors, such as home care and personal care packaging, gardening, road signs, piping</a:t>
            </a:r>
          </a:p>
        </p:txBody>
      </p:sp>
      <p:sp>
        <p:nvSpPr>
          <p:cNvPr id="198" name="Google Shape;198;p10"/>
          <p:cNvSpPr txBox="1">
            <a:spLocks noGrp="1"/>
          </p:cNvSpPr>
          <p:nvPr>
            <p:ph type="sldNum" idx="12"/>
          </p:nvPr>
        </p:nvSpPr>
        <p:spPr>
          <a:xfrm>
            <a:off x="915323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noProof="0" smtClean="0"/>
              <a:t>9</a:t>
            </a:fld>
            <a:endParaRPr lang="en-GB" noProof="0"/>
          </a:p>
        </p:txBody>
      </p:sp>
      <p:grpSp>
        <p:nvGrpSpPr>
          <p:cNvPr id="199" name="Google Shape;199;p10"/>
          <p:cNvGrpSpPr/>
          <p:nvPr/>
        </p:nvGrpSpPr>
        <p:grpSpPr>
          <a:xfrm>
            <a:off x="300038" y="3115632"/>
            <a:ext cx="1991694" cy="2537547"/>
            <a:chOff x="300038" y="3115632"/>
            <a:chExt cx="1991694" cy="2537547"/>
          </a:xfrm>
        </p:grpSpPr>
        <p:sp>
          <p:nvSpPr>
            <p:cNvPr id="200" name="Google Shape;200;p10"/>
            <p:cNvSpPr txBox="1"/>
            <p:nvPr/>
          </p:nvSpPr>
          <p:spPr>
            <a:xfrm>
              <a:off x="300038" y="5345402"/>
              <a:ext cx="1991694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noProof="0" dirty="0">
                  <a:solidFill>
                    <a:schemeClr val="dk1"/>
                  </a:solidFill>
                  <a:latin typeface="Work Sans Medium" pitchFamily="2" charset="77"/>
                  <a:sym typeface="Arial"/>
                </a:rPr>
                <a:t>HOME CARE </a:t>
              </a:r>
            </a:p>
          </p:txBody>
        </p:sp>
        <p:pic>
          <p:nvPicPr>
            <p:cNvPr id="201" name="Google Shape;201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25314" y="3115632"/>
              <a:ext cx="1341141" cy="199169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2" name="Google Shape;202;p10"/>
          <p:cNvGrpSpPr/>
          <p:nvPr/>
        </p:nvGrpSpPr>
        <p:grpSpPr>
          <a:xfrm>
            <a:off x="2689086" y="3115632"/>
            <a:ext cx="1991693" cy="2537547"/>
            <a:chOff x="2689086" y="3115632"/>
            <a:chExt cx="1991693" cy="2537547"/>
          </a:xfrm>
        </p:grpSpPr>
        <p:sp>
          <p:nvSpPr>
            <p:cNvPr id="203" name="Google Shape;203;p10"/>
            <p:cNvSpPr txBox="1"/>
            <p:nvPr/>
          </p:nvSpPr>
          <p:spPr>
            <a:xfrm>
              <a:off x="2689086" y="5345402"/>
              <a:ext cx="199169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noProof="0" dirty="0">
                  <a:solidFill>
                    <a:schemeClr val="dk1"/>
                  </a:solidFill>
                  <a:latin typeface="Work Sans Medium" pitchFamily="2" charset="77"/>
                  <a:sym typeface="Arial"/>
                </a:rPr>
                <a:t>PERSONAL CARE</a:t>
              </a:r>
            </a:p>
          </p:txBody>
        </p:sp>
        <p:pic>
          <p:nvPicPr>
            <p:cNvPr id="204" name="Google Shape;204;p10"/>
            <p:cNvPicPr preferRelativeResize="0"/>
            <p:nvPr/>
          </p:nvPicPr>
          <p:blipFill rotWithShape="1">
            <a:blip r:embed="rId4">
              <a:alphaModFix/>
            </a:blip>
            <a:srcRect r="-2314"/>
            <a:stretch>
              <a:fillRect/>
            </a:stretch>
          </p:blipFill>
          <p:spPr>
            <a:xfrm>
              <a:off x="3144739" y="3115632"/>
              <a:ext cx="1166003" cy="199169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8" name="Google Shape;208;p10"/>
          <p:cNvGrpSpPr/>
          <p:nvPr/>
        </p:nvGrpSpPr>
        <p:grpSpPr>
          <a:xfrm>
            <a:off x="9868454" y="3406174"/>
            <a:ext cx="2040682" cy="2247005"/>
            <a:chOff x="9868454" y="3406174"/>
            <a:chExt cx="2040682" cy="2247005"/>
          </a:xfrm>
        </p:grpSpPr>
        <p:sp>
          <p:nvSpPr>
            <p:cNvPr id="209" name="Google Shape;209;p10"/>
            <p:cNvSpPr txBox="1"/>
            <p:nvPr/>
          </p:nvSpPr>
          <p:spPr>
            <a:xfrm>
              <a:off x="9885588" y="5345402"/>
              <a:ext cx="2006374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noProof="0">
                  <a:solidFill>
                    <a:schemeClr val="dk1"/>
                  </a:solidFill>
                  <a:latin typeface="Work Sans Medium" pitchFamily="2" charset="77"/>
                  <a:sym typeface="Arial"/>
                </a:rPr>
                <a:t>PIPING</a:t>
              </a:r>
            </a:p>
          </p:txBody>
        </p:sp>
        <p:pic>
          <p:nvPicPr>
            <p:cNvPr id="210" name="Google Shape;210;p1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868454" y="3406174"/>
              <a:ext cx="2040682" cy="141061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1" name="Google Shape;211;p10"/>
          <p:cNvGrpSpPr/>
          <p:nvPr/>
        </p:nvGrpSpPr>
        <p:grpSpPr>
          <a:xfrm>
            <a:off x="7479368" y="3114989"/>
            <a:ext cx="2040682" cy="2538190"/>
            <a:chOff x="7479368" y="3114989"/>
            <a:chExt cx="2040682" cy="2538190"/>
          </a:xfrm>
        </p:grpSpPr>
        <p:sp>
          <p:nvSpPr>
            <p:cNvPr id="212" name="Google Shape;212;p10"/>
            <p:cNvSpPr txBox="1"/>
            <p:nvPr/>
          </p:nvSpPr>
          <p:spPr>
            <a:xfrm>
              <a:off x="7496540" y="5345402"/>
              <a:ext cx="200637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noProof="0" dirty="0">
                  <a:solidFill>
                    <a:schemeClr val="dk1"/>
                  </a:solidFill>
                  <a:latin typeface="Work Sans Medium" pitchFamily="2" charset="77"/>
                  <a:sym typeface="Arial"/>
                </a:rPr>
                <a:t>ROAD SIGNS</a:t>
              </a:r>
            </a:p>
          </p:txBody>
        </p:sp>
        <p:pic>
          <p:nvPicPr>
            <p:cNvPr id="213" name="Google Shape;213;p10"/>
            <p:cNvPicPr preferRelativeResize="0"/>
            <p:nvPr/>
          </p:nvPicPr>
          <p:blipFill rotWithShape="1">
            <a:blip r:embed="rId6">
              <a:alphaModFix/>
            </a:blip>
            <a:srcRect r="-2394"/>
            <a:stretch>
              <a:fillRect/>
            </a:stretch>
          </p:blipFill>
          <p:spPr>
            <a:xfrm>
              <a:off x="7479368" y="3114989"/>
              <a:ext cx="2040682" cy="19929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E539FED5-91CB-54AF-9DF1-516D9FAF24C8}"/>
              </a:ext>
            </a:extLst>
          </p:cNvPr>
          <p:cNvGrpSpPr/>
          <p:nvPr/>
        </p:nvGrpSpPr>
        <p:grpSpPr>
          <a:xfrm>
            <a:off x="5078132" y="3009089"/>
            <a:ext cx="2006376" cy="2644090"/>
            <a:chOff x="5078132" y="3009089"/>
            <a:chExt cx="2006376" cy="2644090"/>
          </a:xfrm>
        </p:grpSpPr>
        <p:sp>
          <p:nvSpPr>
            <p:cNvPr id="206" name="Google Shape;206;p10"/>
            <p:cNvSpPr txBox="1"/>
            <p:nvPr/>
          </p:nvSpPr>
          <p:spPr>
            <a:xfrm>
              <a:off x="5078132" y="5345402"/>
              <a:ext cx="2006376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noProof="0" dirty="0">
                  <a:solidFill>
                    <a:schemeClr val="dk1"/>
                  </a:solidFill>
                  <a:latin typeface="Work Sans Medium" pitchFamily="2" charset="77"/>
                  <a:sym typeface="Arial"/>
                </a:rPr>
                <a:t>GARDENING</a:t>
              </a:r>
            </a:p>
          </p:txBody>
        </p:sp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7B72C4BB-0687-AF4D-E285-C22F8BDE9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10749" y="3009089"/>
              <a:ext cx="1341141" cy="209823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Centro Plastica">
      <a:dk1>
        <a:srgbClr val="283B79"/>
      </a:dk1>
      <a:lt1>
        <a:srgbClr val="FFFFFF"/>
      </a:lt1>
      <a:dk2>
        <a:srgbClr val="283B79"/>
      </a:dk2>
      <a:lt2>
        <a:srgbClr val="DBDEE9"/>
      </a:lt2>
      <a:accent1>
        <a:srgbClr val="283B79"/>
      </a:accent1>
      <a:accent2>
        <a:srgbClr val="283B79"/>
      </a:accent2>
      <a:accent3>
        <a:srgbClr val="1A3620"/>
      </a:accent3>
      <a:accent4>
        <a:srgbClr val="55B949"/>
      </a:accent4>
      <a:accent5>
        <a:srgbClr val="EDF3DC"/>
      </a:accent5>
      <a:accent6>
        <a:srgbClr val="EDF3DC"/>
      </a:accent6>
      <a:hlink>
        <a:srgbClr val="FFFFFE"/>
      </a:hlink>
      <a:folHlink>
        <a:srgbClr val="FFFFF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6AA51812585CA48A329D18CBF09A331" ma:contentTypeVersion="16" ma:contentTypeDescription="Creare un nuovo documento." ma:contentTypeScope="" ma:versionID="15306fbf532e890c5d6fe75e613073b3">
  <xsd:schema xmlns:xsd="http://www.w3.org/2001/XMLSchema" xmlns:xs="http://www.w3.org/2001/XMLSchema" xmlns:p="http://schemas.microsoft.com/office/2006/metadata/properties" xmlns:ns2="51c91fc7-6afd-49dd-8030-7adc4876f006" xmlns:ns3="98709637-7a2b-4a7c-988a-80e3fdb492a7" targetNamespace="http://schemas.microsoft.com/office/2006/metadata/properties" ma:root="true" ma:fieldsID="e9697ba2ab5e3665dfbe61e3f3b62f2b" ns2:_="" ns3:_="">
    <xsd:import namespace="51c91fc7-6afd-49dd-8030-7adc4876f006"/>
    <xsd:import namespace="98709637-7a2b-4a7c-988a-80e3fdb492a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c91fc7-6afd-49dd-8030-7adc4876f0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Tag immagine" ma:readOnly="false" ma:fieldId="{5cf76f15-5ced-4ddc-b409-7134ff3c332f}" ma:taxonomyMulti="true" ma:sspId="ef702f60-69b4-4967-b3fb-1727328d55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709637-7a2b-4a7c-988a-80e3fdb492a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09d6b7c2-2fe6-4e8d-8327-0b299e517287}" ma:internalName="TaxCatchAll" ma:showField="CatchAllData" ma:web="98709637-7a2b-4a7c-988a-80e3fdb492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8709637-7a2b-4a7c-988a-80e3fdb492a7" xsi:nil="true"/>
    <lcf76f155ced4ddcb4097134ff3c332f xmlns="51c91fc7-6afd-49dd-8030-7adc4876f006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468D531-9D91-4893-88DB-748B05791FCE}">
  <ds:schemaRefs>
    <ds:schemaRef ds:uri="51c91fc7-6afd-49dd-8030-7adc4876f006"/>
    <ds:schemaRef ds:uri="98709637-7a2b-4a7c-988a-80e3fdb492a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66FE1FC-3F15-4FB5-991C-0E8C75BBCD81}">
  <ds:schemaRefs>
    <ds:schemaRef ds:uri="51c91fc7-6afd-49dd-8030-7adc4876f006"/>
    <ds:schemaRef ds:uri="98709637-7a2b-4a7c-988a-80e3fdb492a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A0A6D5C-C479-426D-9CA8-6855BD8F5B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415</Words>
  <Application>Microsoft Office PowerPoint</Application>
  <PresentationFormat>Widescreen</PresentationFormat>
  <Paragraphs>86</Paragraphs>
  <Slides>15</Slides>
  <Notes>15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1" baseType="lpstr">
      <vt:lpstr>Arial</vt:lpstr>
      <vt:lpstr>Lucida Sans</vt:lpstr>
      <vt:lpstr>Work Sans</vt:lpstr>
      <vt:lpstr>Work Sans Medium</vt:lpstr>
      <vt:lpstr>Work Sans SemiBold</vt:lpstr>
      <vt:lpstr>Tema di Office</vt:lpstr>
      <vt:lpstr>Business Overview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Markets and Production</vt:lpstr>
      <vt:lpstr>Products</vt:lpstr>
      <vt:lpstr>Certifications</vt:lpstr>
      <vt:lpstr>Sectors of application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Wanda  Granata</dc:creator>
  <cp:lastModifiedBy>Martina Cazzato</cp:lastModifiedBy>
  <cp:revision>6</cp:revision>
  <dcterms:created xsi:type="dcterms:W3CDTF">2024-10-20T13:24:32Z</dcterms:created>
  <dcterms:modified xsi:type="dcterms:W3CDTF">2026-05-08T10:13:58Z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0x01010096AA51812585CA48A329D18CBF09A331</vt:lpwstr>
  </property>
  <property fmtid="{D5CDD505-2E9C-101B-9397-08002B2CF9AE}" pid="3" name="MediaServiceImageTags">
    <vt:lpwstr/>
  </property>
</Properties>
</file>